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8" r:id="rId3"/>
    <p:sldId id="260" r:id="rId4"/>
    <p:sldId id="259" r:id="rId5"/>
    <p:sldId id="261" r:id="rId6"/>
    <p:sldId id="272" r:id="rId7"/>
    <p:sldId id="266" r:id="rId8"/>
    <p:sldId id="267" r:id="rId9"/>
    <p:sldId id="268" r:id="rId10"/>
    <p:sldId id="262" r:id="rId11"/>
    <p:sldId id="269" r:id="rId12"/>
    <p:sldId id="270" r:id="rId13"/>
    <p:sldId id="263" r:id="rId14"/>
    <p:sldId id="273" r:id="rId15"/>
    <p:sldId id="271" r:id="rId1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BB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478" autoAdjust="0"/>
    <p:restoredTop sz="94660"/>
  </p:normalViewPr>
  <p:slideViewPr>
    <p:cSldViewPr snapToGrid="0">
      <p:cViewPr varScale="1">
        <p:scale>
          <a:sx n="64" d="100"/>
          <a:sy n="64" d="100"/>
        </p:scale>
        <p:origin x="738" y="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1586BD-0F56-465E-90DD-4F7EB5C22C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62D75AF-8D7E-477A-B06A-773B54B18A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2D08B3-A9A6-4CA5-94A5-60BE4193B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2022-05-26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5B2C64-F6D0-4564-A934-9F517F7C4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3881C62-2657-4643-9CC9-89D68799A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5419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98AADC-F389-4BCD-9E52-49B7E6490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1A3D60F-143D-47A7-90DD-8D2052D74E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D2913F-34A8-4E19-BE54-298D842C8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2022-05-26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6ADB15-0821-4678-8A84-0615C9618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5E1647-A311-42C8-900F-03252A535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72778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42E21EA-AC61-43C5-AA22-71763E0491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ED08377-D434-4883-933D-05403373BC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76BEFAE-52A5-4771-A24E-66D37EDBF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2022-05-26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F5FDAD-E360-45AB-9254-5D5A1437A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79758A-1063-49CC-A47B-5A24925A9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09896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9BCD5E-CF2F-45CD-A1C5-FACE037AE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340CAA-7987-4F30-B10A-034CDBA23A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8DEE94-B9EB-437B-B87B-4D6343955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2022-05-26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C7A974-A07A-49C2-B147-F6EC85053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4EDD24-940C-445F-B974-623173FA1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82942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55FC26-2554-4ACE-AD62-BF4C0D150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5F7A203-776E-48E1-8F52-E0C0617239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22283AA-0163-40C4-BD15-4B5D9779A6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2022-05-26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1A8905D-720A-4884-BF88-251296BD5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1F5B7E-479B-4C2C-9C2F-FC3D3BAF2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35642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78C707-FFC8-4A24-BA23-EF9EC4467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160DF4-3AB1-42B3-8971-B823E5CB29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B6BFC4C-B0FA-4F91-8D27-3D1AF4C2C7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2FAC31B-12B8-44B6-A9E9-8F967BCFB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2022-05-26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FAD4C5-4E96-46C0-9033-3CF48A722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8F5A243-79AB-498E-9F6B-C0EA9EA19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43769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839153-E8CD-49CF-A352-CE2C89DD0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D2D86D-B04B-4F6E-8B70-CEEE8EE74D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ADF040F-70C5-4670-BDE4-017C92D5B3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02EE54B-8A53-409D-B09E-64BD2F952B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2B72209-6EC7-4418-A78D-417AB466F5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F99256C-B33C-4980-B58A-185F1B508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2022-05-26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0D41821-F2CE-4C29-8132-70323EDD6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8C219DB-B597-4742-98CD-2CAE4BE50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03539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6D106D-5995-4C96-A34B-80776AE9E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FF2DA30-6E46-4781-A24E-22BEFDC93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2022-05-26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6E6DFE5-8E83-400E-805F-69D1FE731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DD16593-628A-472D-A9C3-C41BD8886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60942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9B1C4D2-3722-4C1D-B0E4-3ABC0DA4C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2022-05-26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3A393B7-AE11-4029-9D65-0BDEFB02D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B9F3B94-79EC-477D-B625-FF12E8701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06858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D40AC1-6795-4CA4-8863-90C130E9F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AA3D37-5CDD-4F3C-8395-110B381166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E09C48F-85AB-4E64-BEFA-3A18C6A9F9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6C7D03F-6B67-4E51-B669-6A0E67E1E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2022-05-26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85481C9-7778-4E3B-A752-9007B5C85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0C20EB4-E727-4E37-91E3-2D601E7FF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73493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0C0D57-3EBF-4D7D-9103-029D562A3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925C662-F8E6-4896-9E6B-19D16B2099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7ED9F6B-4286-432D-A5CB-100E7F7765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BAD39F7-71D8-4D10-B6E7-04E0D95EB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2022-05-26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43C73A8-E25B-4949-B956-80A5EC260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77CE8D1-E11F-4E87-B585-E1E5C9463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70652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718C337-9B27-40D3-A9B2-4005EE7EA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B69189F-28A1-4057-8CE9-3B76810BF9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F256D8-7BB6-49E2-954E-EF9E05DBF8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2022-05-26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38B22D-A8A6-4CDF-89EF-E670765EC8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BBC4C3-52FC-436A-A3AE-F6A5F52B66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77386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50629" y="458029"/>
            <a:ext cx="5626542" cy="195684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en-US" altLang="ko-KR" sz="4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j-cs"/>
              </a:rPr>
              <a:t>Which </a:t>
            </a:r>
            <a:r>
              <a:rPr lang="en-US" altLang="ko-KR" sz="4200" dirty="0">
                <a:solidFill>
                  <a:srgbClr val="0070C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j-cs"/>
              </a:rPr>
              <a:t>card</a:t>
            </a:r>
            <a:r>
              <a:rPr lang="en-US" altLang="ko-KR" sz="4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j-cs"/>
              </a:rPr>
              <a:t> should we recommend to Which </a:t>
            </a:r>
            <a:r>
              <a:rPr lang="en-US" altLang="ko-KR" sz="4200" dirty="0">
                <a:solidFill>
                  <a:srgbClr val="0070C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j-cs"/>
              </a:rPr>
              <a:t>customer</a:t>
            </a:r>
            <a:r>
              <a:rPr lang="en-US" altLang="ko-KR" sz="4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j-cs"/>
              </a:rPr>
              <a:t>?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DE1A3A5A-9DE3-4FDC-B6DF-4B0D04D40DEF}"/>
              </a:ext>
            </a:extLst>
          </p:cNvPr>
          <p:cNvSpPr/>
          <p:nvPr/>
        </p:nvSpPr>
        <p:spPr>
          <a:xfrm>
            <a:off x="411480" y="6217413"/>
            <a:ext cx="4751898" cy="5561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/>
          </a:bodyPr>
          <a:lstStyle/>
          <a:p>
            <a:pPr latinLnBrk="0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altLang="ko-KR" sz="2200" b="1" dirty="0">
                <a:solidFill>
                  <a:schemeClr val="tx1"/>
                </a:solidFill>
              </a:rPr>
              <a:t>Se Bi Yang </a:t>
            </a:r>
            <a:r>
              <a:rPr lang="en-US" altLang="ko-KR" sz="1100" b="1" dirty="0">
                <a:solidFill>
                  <a:schemeClr val="tx1"/>
                </a:solidFill>
              </a:rPr>
              <a:t>from AI Bootcamp 13</a:t>
            </a:r>
            <a:r>
              <a:rPr lang="en-US" altLang="ko-KR" sz="1100" b="1" baseline="30000" dirty="0">
                <a:solidFill>
                  <a:schemeClr val="tx1"/>
                </a:solidFill>
              </a:rPr>
              <a:t>th</a:t>
            </a:r>
            <a:r>
              <a:rPr lang="en-US" altLang="ko-KR" sz="1100" b="1" dirty="0">
                <a:solidFill>
                  <a:schemeClr val="tx1"/>
                </a:solidFill>
              </a:rPr>
              <a:t> </a:t>
            </a:r>
            <a:endParaRPr lang="ko-KR" altLang="en-US" sz="2200" b="1" dirty="0">
              <a:solidFill>
                <a:schemeClr val="tx1"/>
              </a:solidFill>
            </a:endParaRPr>
          </a:p>
        </p:txBody>
      </p:sp>
      <p:pic>
        <p:nvPicPr>
          <p:cNvPr id="6146" name="Picture 2" descr="카드고릴라 : [비교] 카카오뱅크 신용카드를 쓸 생각이라면">
            <a:extLst>
              <a:ext uri="{FF2B5EF4-FFF2-40B4-BE49-F238E27FC236}">
                <a16:creationId xmlns:a16="http://schemas.microsoft.com/office/drawing/2014/main" id="{0C5301A0-8A3F-C7FF-A52F-D9E07E44F6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63" r="26656"/>
          <a:stretch/>
        </p:blipFill>
        <p:spPr bwMode="auto"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CD0670B-FB9D-9313-4AC9-903BC94CE53C}"/>
              </a:ext>
            </a:extLst>
          </p:cNvPr>
          <p:cNvSpPr/>
          <p:nvPr/>
        </p:nvSpPr>
        <p:spPr>
          <a:xfrm>
            <a:off x="550629" y="2833143"/>
            <a:ext cx="4408998" cy="5561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85000" lnSpcReduction="20000"/>
          </a:bodyPr>
          <a:lstStyle/>
          <a:p>
            <a:pPr algn="l"/>
            <a:r>
              <a:rPr lang="en-US" altLang="ko-KR" sz="2000" b="1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Customer classification </a:t>
            </a:r>
            <a:r>
              <a:rPr lang="en-US" altLang="ko-KR" sz="2000" b="1" dirty="0">
                <a:solidFill>
                  <a:srgbClr val="212121"/>
                </a:solidFill>
                <a:latin typeface="Roboto" panose="02000000000000000000" pitchFamily="2" charset="0"/>
              </a:rPr>
              <a:t>model for marketing at credit card company</a:t>
            </a:r>
            <a:endParaRPr lang="ko-KR" altLang="en-US" sz="2000" b="0" i="0" dirty="0">
              <a:solidFill>
                <a:srgbClr val="212121"/>
              </a:solidFill>
              <a:effectLst/>
              <a:latin typeface="Roboto" panose="02000000000000000000" pitchFamily="2" charset="0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50158E1C-167D-10FB-9027-8B4BCF7FCE63}"/>
              </a:ext>
            </a:extLst>
          </p:cNvPr>
          <p:cNvCxnSpPr>
            <a:cxnSpLocks/>
          </p:cNvCxnSpPr>
          <p:nvPr/>
        </p:nvCxnSpPr>
        <p:spPr>
          <a:xfrm>
            <a:off x="550629" y="2554357"/>
            <a:ext cx="440899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18972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그룹 74"/>
          <p:cNvGrpSpPr/>
          <p:nvPr/>
        </p:nvGrpSpPr>
        <p:grpSpPr>
          <a:xfrm>
            <a:off x="466319" y="1490419"/>
            <a:ext cx="1734937" cy="1734937"/>
            <a:chOff x="4369564" y="1893158"/>
            <a:chExt cx="3344779" cy="3344778"/>
          </a:xfrm>
        </p:grpSpPr>
        <p:sp>
          <p:nvSpPr>
            <p:cNvPr id="76" name="직사각형 75"/>
            <p:cNvSpPr/>
            <p:nvPr/>
          </p:nvSpPr>
          <p:spPr>
            <a:xfrm>
              <a:off x="4369564" y="1893158"/>
              <a:ext cx="3344779" cy="3344778"/>
            </a:xfrm>
            <a:prstGeom prst="rect">
              <a:avLst/>
            </a:prstGeom>
            <a:gradFill>
              <a:gsLst>
                <a:gs pos="50000">
                  <a:schemeClr val="bg1">
                    <a:lumMod val="95000"/>
                  </a:schemeClr>
                </a:gs>
                <a:gs pos="50000">
                  <a:srgbClr val="70D5EC"/>
                </a:gs>
              </a:gsLst>
              <a:lin ang="1272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77" name="직사각형 76"/>
            <p:cNvSpPr/>
            <p:nvPr/>
          </p:nvSpPr>
          <p:spPr>
            <a:xfrm>
              <a:off x="4610508" y="2134103"/>
              <a:ext cx="2862890" cy="28628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 sz="2000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90" name="직사각형 89"/>
          <p:cNvSpPr/>
          <p:nvPr/>
        </p:nvSpPr>
        <p:spPr>
          <a:xfrm>
            <a:off x="207499" y="3497433"/>
            <a:ext cx="2399032" cy="3231654"/>
          </a:xfrm>
          <a:prstGeom prst="rect">
            <a:avLst/>
          </a:prstGeom>
          <a:ln>
            <a:solidFill>
              <a:srgbClr val="7030A0"/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latin typeface="+mj-ea"/>
                <a:ea typeface="+mj-ea"/>
              </a:rPr>
              <a:t>CLUSTER 1</a:t>
            </a:r>
          </a:p>
          <a:p>
            <a:pPr marL="228600" indent="-228600">
              <a:buAutoNum type="arabicPeriod"/>
            </a:pPr>
            <a:r>
              <a:rPr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M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iddle class &amp; low purchase power</a:t>
            </a:r>
          </a:p>
          <a:p>
            <a:pPr marL="228600" indent="-228600">
              <a:buAutoNum type="arabicPeriod"/>
            </a:pPr>
            <a:endParaRPr lang="en-US" altLang="ko-KR" sz="120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228600" indent="-228600">
              <a:buAutoNum type="arabicPeriod"/>
            </a:pPr>
            <a:r>
              <a:rPr lang="en-US" altLang="ko-KR" sz="1200" b="0" i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 Over 70s</a:t>
            </a:r>
          </a:p>
          <a:p>
            <a:pPr marL="228600" indent="-228600">
              <a:buAutoNum type="arabicPeriod"/>
            </a:pPr>
            <a:endParaRPr lang="en-US" altLang="ko-KR" sz="120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228600" indent="-228600">
              <a:buAutoNum type="arabicPeriod"/>
            </a:pPr>
            <a:r>
              <a:rPr lang="en-US" altLang="ko-KR" sz="1200" b="0" i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 Large family, preferred local products</a:t>
            </a:r>
          </a:p>
          <a:p>
            <a:pPr marL="228600" indent="-228600">
              <a:buAutoNum type="arabicPeriod"/>
            </a:pPr>
            <a:endParaRPr lang="en-US" altLang="ko-KR" sz="120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228600" indent="-228600">
              <a:buAutoNum type="arabicPeriod"/>
            </a:pPr>
            <a:r>
              <a:rPr lang="en-US" altLang="ko-KR" sz="1200" b="0" i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 Purchased items related with travel, healthcare, salads, vegetables</a:t>
            </a:r>
          </a:p>
          <a:p>
            <a:pPr marL="228600" indent="-228600">
              <a:buAutoNum type="arabicPeriod"/>
            </a:pPr>
            <a:endParaRPr lang="en-US" altLang="ko-KR" sz="120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228600" indent="-228600">
              <a:buAutoNum type="arabicPeriod"/>
            </a:pPr>
            <a:endParaRPr lang="en-US" altLang="ko-KR" sz="1200" b="0" i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  <a:p>
            <a:pPr marL="228600" indent="-228600">
              <a:buAutoNum type="arabicPeriod"/>
            </a:pPr>
            <a:endParaRPr lang="en-US" altLang="ko-KR" sz="120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228600" indent="-228600">
              <a:buAutoNum type="arabicPeriod"/>
            </a:pPr>
            <a:endParaRPr lang="en-US" altLang="ko-KR" sz="1200" b="0" i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  <p:sp>
        <p:nvSpPr>
          <p:cNvPr id="91" name="직사각형 90"/>
          <p:cNvSpPr/>
          <p:nvPr/>
        </p:nvSpPr>
        <p:spPr>
          <a:xfrm>
            <a:off x="2753696" y="3497433"/>
            <a:ext cx="2312221" cy="3046988"/>
          </a:xfrm>
          <a:prstGeom prst="rect">
            <a:avLst/>
          </a:prstGeom>
          <a:ln>
            <a:solidFill>
              <a:srgbClr val="7030A0"/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latin typeface="+mj-ea"/>
                <a:ea typeface="+mj-ea"/>
              </a:rPr>
              <a:t>CLUSTER 2</a:t>
            </a:r>
          </a:p>
          <a:p>
            <a:r>
              <a:rPr lang="en-US" altLang="ko-KR" sz="1200" b="0" dirty="0">
                <a:effectLst/>
                <a:latin typeface="+mj-ea"/>
                <a:ea typeface="+mj-ea"/>
              </a:rPr>
              <a:t>1. </a:t>
            </a:r>
            <a:r>
              <a:rPr lang="en-US" altLang="ko-KR" sz="1200" b="1" dirty="0">
                <a:effectLst/>
                <a:latin typeface="+mj-ea"/>
                <a:ea typeface="+mj-ea"/>
              </a:rPr>
              <a:t>Lowest </a:t>
            </a:r>
            <a:r>
              <a:rPr lang="en-US" altLang="ko-KR" sz="1200" b="1" dirty="0" err="1">
                <a:effectLst/>
                <a:latin typeface="+mj-ea"/>
                <a:ea typeface="+mj-ea"/>
              </a:rPr>
              <a:t>imcome</a:t>
            </a:r>
            <a:r>
              <a:rPr lang="en-US" altLang="ko-KR" sz="1200" b="1" dirty="0">
                <a:effectLst/>
                <a:latin typeface="+mj-ea"/>
                <a:ea typeface="+mj-ea"/>
              </a:rPr>
              <a:t> &amp; strongest purchase power</a:t>
            </a:r>
            <a:endParaRPr lang="en-US" altLang="ko-KR" sz="1200" b="0" dirty="0">
              <a:effectLst/>
              <a:latin typeface="+mj-ea"/>
              <a:ea typeface="+mj-ea"/>
            </a:endParaRPr>
          </a:p>
          <a:p>
            <a:endParaRPr lang="en-US" altLang="ko-KR" sz="1200" b="0" dirty="0">
              <a:effectLst/>
              <a:latin typeface="+mj-ea"/>
              <a:ea typeface="+mj-ea"/>
            </a:endParaRPr>
          </a:p>
          <a:p>
            <a:r>
              <a:rPr lang="en-US" altLang="ko-KR" sz="1200" b="0" dirty="0">
                <a:effectLst/>
                <a:latin typeface="+mj-ea"/>
                <a:ea typeface="+mj-ea"/>
              </a:rPr>
              <a:t>2. </a:t>
            </a:r>
            <a:r>
              <a:rPr lang="en-US" altLang="ko-KR" sz="1200" dirty="0">
                <a:latin typeface="+mj-ea"/>
                <a:ea typeface="+mj-ea"/>
              </a:rPr>
              <a:t>30s-50s</a:t>
            </a:r>
            <a:endParaRPr lang="en-US" altLang="ko-KR" sz="1200" b="0" dirty="0">
              <a:effectLst/>
              <a:latin typeface="+mj-ea"/>
              <a:ea typeface="+mj-ea"/>
            </a:endParaRPr>
          </a:p>
          <a:p>
            <a:endParaRPr lang="ko-KR" altLang="en-US" sz="1200" b="0" dirty="0">
              <a:effectLst/>
              <a:latin typeface="+mj-ea"/>
              <a:ea typeface="+mj-ea"/>
            </a:endParaRPr>
          </a:p>
          <a:p>
            <a:r>
              <a:rPr lang="en-US" altLang="ko-KR" sz="1200" b="0" dirty="0">
                <a:effectLst/>
                <a:latin typeface="+mj-ea"/>
                <a:ea typeface="+mj-ea"/>
              </a:rPr>
              <a:t>3. Single, no children, small family size </a:t>
            </a:r>
          </a:p>
          <a:p>
            <a:endParaRPr lang="ko-KR" altLang="en-US" sz="1200" b="0" dirty="0">
              <a:effectLst/>
              <a:latin typeface="+mj-ea"/>
              <a:ea typeface="+mj-ea"/>
            </a:endParaRPr>
          </a:p>
          <a:p>
            <a:r>
              <a:rPr lang="en-US" altLang="ko-KR" sz="1200" b="0" dirty="0">
                <a:effectLst/>
                <a:latin typeface="+mj-ea"/>
                <a:ea typeface="+mj-ea"/>
              </a:rPr>
              <a:t>4. </a:t>
            </a:r>
            <a:r>
              <a:rPr lang="en-US" altLang="ko-KR" sz="1200" dirty="0">
                <a:latin typeface="+mj-ea"/>
                <a:ea typeface="+mj-ea"/>
              </a:rPr>
              <a:t>Preferred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Franchised Groceries</a:t>
            </a:r>
          </a:p>
          <a:p>
            <a:endParaRPr lang="en-US" altLang="ko-KR" sz="1200" dirty="0">
              <a:solidFill>
                <a:srgbClr val="000000"/>
              </a:solidFill>
              <a:latin typeface="+mj-ea"/>
              <a:ea typeface="+mj-ea"/>
            </a:endParaRPr>
          </a:p>
          <a:p>
            <a:endParaRPr lang="en-US" altLang="ko-KR" sz="1200" b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  <a:p>
            <a:endParaRPr lang="en-US" altLang="ko-KR" sz="1200" dirty="0">
              <a:solidFill>
                <a:srgbClr val="000000"/>
              </a:solidFill>
              <a:latin typeface="+mj-ea"/>
              <a:ea typeface="+mj-ea"/>
            </a:endParaRPr>
          </a:p>
          <a:p>
            <a:endParaRPr lang="ko-KR" altLang="en-US" sz="1200" b="0" dirty="0">
              <a:effectLst/>
              <a:latin typeface="+mj-ea"/>
              <a:ea typeface="+mj-ea"/>
            </a:endParaRPr>
          </a:p>
        </p:txBody>
      </p:sp>
      <p:sp>
        <p:nvSpPr>
          <p:cNvPr id="92" name="직사각형 91"/>
          <p:cNvSpPr/>
          <p:nvPr/>
        </p:nvSpPr>
        <p:spPr>
          <a:xfrm>
            <a:off x="5210494" y="3488019"/>
            <a:ext cx="2399032" cy="3046988"/>
          </a:xfrm>
          <a:prstGeom prst="rect">
            <a:avLst/>
          </a:prstGeom>
          <a:ln>
            <a:solidFill>
              <a:srgbClr val="7030A0"/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latin typeface="+mj-ea"/>
                <a:ea typeface="+mj-ea"/>
              </a:rPr>
              <a:t>CLUSTER 3</a:t>
            </a:r>
          </a:p>
          <a:p>
            <a:pPr marL="228600" indent="-228600">
              <a:buAutoNum type="arabicPeriod"/>
            </a:pPr>
            <a:r>
              <a:rPr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M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iddle class &amp; low purchase power</a:t>
            </a:r>
          </a:p>
          <a:p>
            <a:endParaRPr lang="ko-KR" altLang="en-US" sz="1200" b="0" dirty="0">
              <a:effectLst/>
              <a:latin typeface="+mj-ea"/>
              <a:ea typeface="+mj-ea"/>
            </a:endParaRPr>
          </a:p>
          <a:p>
            <a:r>
              <a:rPr lang="en-US" altLang="ko-KR" sz="1200" b="0" dirty="0">
                <a:effectLst/>
                <a:latin typeface="+mj-ea"/>
                <a:ea typeface="+mj-ea"/>
              </a:rPr>
              <a:t>2. usually distributed among 20s &amp; 30s</a:t>
            </a:r>
          </a:p>
          <a:p>
            <a:endParaRPr lang="ko-KR" altLang="en-US" sz="1200" b="0" dirty="0">
              <a:effectLst/>
              <a:latin typeface="+mj-ea"/>
              <a:ea typeface="+mj-ea"/>
            </a:endParaRPr>
          </a:p>
          <a:p>
            <a:r>
              <a:rPr lang="en-US" altLang="ko-KR" sz="1200" b="0" dirty="0">
                <a:effectLst/>
                <a:latin typeface="+mj-ea"/>
                <a:ea typeface="+mj-ea"/>
              </a:rPr>
              <a:t>3. Married, Three family members, with single child</a:t>
            </a:r>
            <a:endParaRPr lang="en-US" altLang="ko-KR" sz="1200" b="1" dirty="0">
              <a:effectLst/>
              <a:latin typeface="+mj-ea"/>
              <a:ea typeface="+mj-ea"/>
            </a:endParaRPr>
          </a:p>
          <a:p>
            <a:endParaRPr lang="ko-KR" altLang="en-US" sz="1200" b="0" dirty="0">
              <a:effectLst/>
              <a:latin typeface="+mj-ea"/>
              <a:ea typeface="+mj-ea"/>
            </a:endParaRPr>
          </a:p>
          <a:p>
            <a:r>
              <a:rPr lang="en-US" altLang="ko-KR" sz="1200" b="0" dirty="0">
                <a:effectLst/>
                <a:latin typeface="+mj-ea"/>
                <a:ea typeface="+mj-ea"/>
              </a:rPr>
              <a:t>4. Purchased Meat, Seafood, Natural Products, Dairy products</a:t>
            </a:r>
          </a:p>
          <a:p>
            <a:endParaRPr lang="en-US" altLang="ko-KR" sz="1200" b="0" dirty="0">
              <a:effectLst/>
              <a:latin typeface="+mj-ea"/>
              <a:ea typeface="+mj-ea"/>
            </a:endParaRPr>
          </a:p>
          <a:p>
            <a:endParaRPr lang="ko-KR" altLang="en-US" sz="1200" b="0" dirty="0">
              <a:effectLst/>
              <a:latin typeface="+mj-ea"/>
              <a:ea typeface="+mj-ea"/>
            </a:endParaRPr>
          </a:p>
        </p:txBody>
      </p:sp>
      <p:sp>
        <p:nvSpPr>
          <p:cNvPr id="93" name="직사각형 92"/>
          <p:cNvSpPr/>
          <p:nvPr/>
        </p:nvSpPr>
        <p:spPr>
          <a:xfrm>
            <a:off x="7652218" y="3448262"/>
            <a:ext cx="1997565" cy="1064907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latin typeface="+mj-ea"/>
                <a:ea typeface="+mj-ea"/>
              </a:rPr>
              <a:t>CLUSTER 4</a:t>
            </a:r>
          </a:p>
          <a:p>
            <a:pPr algn="ctr">
              <a:lnSpc>
                <a:spcPct val="150000"/>
              </a:lnSpc>
            </a:pPr>
            <a:r>
              <a:rPr lang="en-US" altLang="ko-KR" sz="900" b="0" i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Categories varied across all attributes</a:t>
            </a:r>
            <a:br>
              <a:rPr lang="en-US" altLang="ko-KR" sz="900" dirty="0">
                <a:latin typeface="+mj-ea"/>
                <a:ea typeface="+mj-ea"/>
              </a:rPr>
            </a:br>
            <a:r>
              <a:rPr lang="en-US" altLang="ko-KR" sz="900" b="0" i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characterize X</a:t>
            </a:r>
            <a:endParaRPr lang="ko-KR" altLang="en-US" sz="900" dirty="0">
              <a:latin typeface="+mj-ea"/>
              <a:ea typeface="+mj-ea"/>
            </a:endParaRPr>
          </a:p>
        </p:txBody>
      </p:sp>
      <p:sp>
        <p:nvSpPr>
          <p:cNvPr id="96" name="자유형 95"/>
          <p:cNvSpPr>
            <a:spLocks/>
          </p:cNvSpPr>
          <p:nvPr/>
        </p:nvSpPr>
        <p:spPr bwMode="auto">
          <a:xfrm>
            <a:off x="1092428" y="2159551"/>
            <a:ext cx="412708" cy="361199"/>
          </a:xfrm>
          <a:custGeom>
            <a:avLst/>
            <a:gdLst>
              <a:gd name="connsiteX0" fmla="*/ 149021 w 448462"/>
              <a:gd name="connsiteY0" fmla="*/ 328125 h 392491"/>
              <a:gd name="connsiteX1" fmla="*/ 210588 w 448462"/>
              <a:gd name="connsiteY1" fmla="*/ 357224 h 392491"/>
              <a:gd name="connsiteX2" fmla="*/ 160375 w 448462"/>
              <a:gd name="connsiteY2" fmla="*/ 391211 h 392491"/>
              <a:gd name="connsiteX3" fmla="*/ 158502 w 448462"/>
              <a:gd name="connsiteY3" fmla="*/ 392025 h 392491"/>
              <a:gd name="connsiteX4" fmla="*/ 156629 w 448462"/>
              <a:gd name="connsiteY4" fmla="*/ 392491 h 392491"/>
              <a:gd name="connsiteX5" fmla="*/ 154757 w 448462"/>
              <a:gd name="connsiteY5" fmla="*/ 392375 h 392491"/>
              <a:gd name="connsiteX6" fmla="*/ 153001 w 448462"/>
              <a:gd name="connsiteY6" fmla="*/ 391676 h 392491"/>
              <a:gd name="connsiteX7" fmla="*/ 151362 w 448462"/>
              <a:gd name="connsiteY7" fmla="*/ 390396 h 392491"/>
              <a:gd name="connsiteX8" fmla="*/ 150075 w 448462"/>
              <a:gd name="connsiteY8" fmla="*/ 388883 h 392491"/>
              <a:gd name="connsiteX9" fmla="*/ 149255 w 448462"/>
              <a:gd name="connsiteY9" fmla="*/ 387137 h 392491"/>
              <a:gd name="connsiteX10" fmla="*/ 149021 w 448462"/>
              <a:gd name="connsiteY10" fmla="*/ 385158 h 392491"/>
              <a:gd name="connsiteX11" fmla="*/ 441235 w 448462"/>
              <a:gd name="connsiteY11" fmla="*/ 0 h 392491"/>
              <a:gd name="connsiteX12" fmla="*/ 442983 w 448462"/>
              <a:gd name="connsiteY12" fmla="*/ 233 h 392491"/>
              <a:gd name="connsiteX13" fmla="*/ 444615 w 448462"/>
              <a:gd name="connsiteY13" fmla="*/ 816 h 392491"/>
              <a:gd name="connsiteX14" fmla="*/ 446131 w 448462"/>
              <a:gd name="connsiteY14" fmla="*/ 1866 h 392491"/>
              <a:gd name="connsiteX15" fmla="*/ 447530 w 448462"/>
              <a:gd name="connsiteY15" fmla="*/ 3615 h 392491"/>
              <a:gd name="connsiteX16" fmla="*/ 448346 w 448462"/>
              <a:gd name="connsiteY16" fmla="*/ 5714 h 392491"/>
              <a:gd name="connsiteX17" fmla="*/ 448462 w 448462"/>
              <a:gd name="connsiteY17" fmla="*/ 7696 h 392491"/>
              <a:gd name="connsiteX18" fmla="*/ 447879 w 448462"/>
              <a:gd name="connsiteY18" fmla="*/ 9911 h 392491"/>
              <a:gd name="connsiteX19" fmla="*/ 307990 w 448462"/>
              <a:gd name="connsiteY19" fmla="*/ 362641 h 392491"/>
              <a:gd name="connsiteX20" fmla="*/ 306708 w 448462"/>
              <a:gd name="connsiteY20" fmla="*/ 364973 h 392491"/>
              <a:gd name="connsiteX21" fmla="*/ 305076 w 448462"/>
              <a:gd name="connsiteY21" fmla="*/ 366955 h 392491"/>
              <a:gd name="connsiteX22" fmla="*/ 303094 w 448462"/>
              <a:gd name="connsiteY22" fmla="*/ 368588 h 392491"/>
              <a:gd name="connsiteX23" fmla="*/ 300646 w 448462"/>
              <a:gd name="connsiteY23" fmla="*/ 369870 h 392491"/>
              <a:gd name="connsiteX24" fmla="*/ 298314 w 448462"/>
              <a:gd name="connsiteY24" fmla="*/ 370570 h 392491"/>
              <a:gd name="connsiteX25" fmla="*/ 295983 w 448462"/>
              <a:gd name="connsiteY25" fmla="*/ 370803 h 392491"/>
              <a:gd name="connsiteX26" fmla="*/ 293068 w 448462"/>
              <a:gd name="connsiteY26" fmla="*/ 370453 h 392491"/>
              <a:gd name="connsiteX27" fmla="*/ 290387 w 448462"/>
              <a:gd name="connsiteY27" fmla="*/ 369404 h 392491"/>
              <a:gd name="connsiteX28" fmla="*/ 148982 w 448462"/>
              <a:gd name="connsiteY28" fmla="*/ 302123 h 392491"/>
              <a:gd name="connsiteX29" fmla="*/ 347858 w 448462"/>
              <a:gd name="connsiteY29" fmla="*/ 102379 h 392491"/>
              <a:gd name="connsiteX30" fmla="*/ 120771 w 448462"/>
              <a:gd name="connsiteY30" fmla="*/ 288830 h 392491"/>
              <a:gd name="connsiteX31" fmla="*/ 7344 w 448462"/>
              <a:gd name="connsiteY31" fmla="*/ 234842 h 392491"/>
              <a:gd name="connsiteX32" fmla="*/ 4896 w 448462"/>
              <a:gd name="connsiteY32" fmla="*/ 233209 h 392491"/>
              <a:gd name="connsiteX33" fmla="*/ 2798 w 448462"/>
              <a:gd name="connsiteY33" fmla="*/ 231227 h 392491"/>
              <a:gd name="connsiteX34" fmla="*/ 1282 w 448462"/>
              <a:gd name="connsiteY34" fmla="*/ 228895 h 392491"/>
              <a:gd name="connsiteX35" fmla="*/ 349 w 448462"/>
              <a:gd name="connsiteY35" fmla="*/ 226213 h 392491"/>
              <a:gd name="connsiteX36" fmla="*/ 0 w 448462"/>
              <a:gd name="connsiteY36" fmla="*/ 223298 h 392491"/>
              <a:gd name="connsiteX37" fmla="*/ 233 w 448462"/>
              <a:gd name="connsiteY37" fmla="*/ 220499 h 392491"/>
              <a:gd name="connsiteX38" fmla="*/ 1165 w 448462"/>
              <a:gd name="connsiteY38" fmla="*/ 217701 h 392491"/>
              <a:gd name="connsiteX39" fmla="*/ 2681 w 448462"/>
              <a:gd name="connsiteY39" fmla="*/ 215252 h 392491"/>
              <a:gd name="connsiteX40" fmla="*/ 4779 w 448462"/>
              <a:gd name="connsiteY40" fmla="*/ 213270 h 392491"/>
              <a:gd name="connsiteX41" fmla="*/ 7227 w 448462"/>
              <a:gd name="connsiteY41" fmla="*/ 211754 h 392491"/>
              <a:gd name="connsiteX42" fmla="*/ 437971 w 448462"/>
              <a:gd name="connsiteY42" fmla="*/ 583 h 392491"/>
              <a:gd name="connsiteX43" fmla="*/ 439603 w 448462"/>
              <a:gd name="connsiteY43" fmla="*/ 117 h 39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8462" h="392491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rgbClr val="70D5E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ko-KR" altLang="en-US">
              <a:latin typeface="+mj-ea"/>
              <a:ea typeface="+mj-ea"/>
            </a:endParaRPr>
          </a:p>
        </p:txBody>
      </p:sp>
      <p:sp>
        <p:nvSpPr>
          <p:cNvPr id="98" name="모서리가 둥근 직사각형 97"/>
          <p:cNvSpPr/>
          <p:nvPr/>
        </p:nvSpPr>
        <p:spPr>
          <a:xfrm rot="1800000">
            <a:off x="1813314" y="1168944"/>
            <a:ext cx="49293" cy="246466"/>
          </a:xfrm>
          <a:prstGeom prst="roundRect">
            <a:avLst>
              <a:gd name="adj" fmla="val 50000"/>
            </a:avLst>
          </a:prstGeom>
          <a:solidFill>
            <a:srgbClr val="70D5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99" name="모서리가 둥근 직사각형 98"/>
          <p:cNvSpPr/>
          <p:nvPr/>
        </p:nvSpPr>
        <p:spPr>
          <a:xfrm rot="1800000">
            <a:off x="3887051" y="1001173"/>
            <a:ext cx="49293" cy="246466"/>
          </a:xfrm>
          <a:prstGeom prst="roundRect">
            <a:avLst>
              <a:gd name="adj" fmla="val 50000"/>
            </a:avLst>
          </a:prstGeom>
          <a:solidFill>
            <a:srgbClr val="70D5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00" name="모서리가 둥근 직사각형 99"/>
          <p:cNvSpPr/>
          <p:nvPr/>
        </p:nvSpPr>
        <p:spPr>
          <a:xfrm rot="1800000">
            <a:off x="4649527" y="1139682"/>
            <a:ext cx="49293" cy="246466"/>
          </a:xfrm>
          <a:prstGeom prst="roundRect">
            <a:avLst>
              <a:gd name="adj" fmla="val 50000"/>
            </a:avLst>
          </a:prstGeom>
          <a:solidFill>
            <a:srgbClr val="70D5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01" name="모서리가 둥근 직사각형 100"/>
          <p:cNvSpPr/>
          <p:nvPr/>
        </p:nvSpPr>
        <p:spPr>
          <a:xfrm rot="1800000">
            <a:off x="6407932" y="1118063"/>
            <a:ext cx="49293" cy="246466"/>
          </a:xfrm>
          <a:prstGeom prst="roundRect">
            <a:avLst>
              <a:gd name="adj" fmla="val 50000"/>
            </a:avLst>
          </a:prstGeom>
          <a:solidFill>
            <a:srgbClr val="70D5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02" name="모서리가 둥근 직사각형 101"/>
          <p:cNvSpPr/>
          <p:nvPr/>
        </p:nvSpPr>
        <p:spPr>
          <a:xfrm rot="1800000">
            <a:off x="6353063" y="1032186"/>
            <a:ext cx="49293" cy="246466"/>
          </a:xfrm>
          <a:prstGeom prst="roundRect">
            <a:avLst>
              <a:gd name="adj" fmla="val 50000"/>
            </a:avLst>
          </a:prstGeom>
          <a:solidFill>
            <a:srgbClr val="70D5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03" name="모서리가 둥근 직사각형 102"/>
          <p:cNvSpPr/>
          <p:nvPr/>
        </p:nvSpPr>
        <p:spPr>
          <a:xfrm rot="1800000">
            <a:off x="6573854" y="1170695"/>
            <a:ext cx="49293" cy="246466"/>
          </a:xfrm>
          <a:prstGeom prst="roundRect">
            <a:avLst>
              <a:gd name="adj" fmla="val 50000"/>
            </a:avLst>
          </a:prstGeom>
          <a:solidFill>
            <a:srgbClr val="70D5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04" name="모서리가 둥근 직사각형 103"/>
          <p:cNvSpPr/>
          <p:nvPr/>
        </p:nvSpPr>
        <p:spPr>
          <a:xfrm rot="1800000">
            <a:off x="9925856" y="1149076"/>
            <a:ext cx="49293" cy="246466"/>
          </a:xfrm>
          <a:prstGeom prst="roundRect">
            <a:avLst>
              <a:gd name="adj" fmla="val 50000"/>
            </a:avLst>
          </a:prstGeom>
          <a:solidFill>
            <a:srgbClr val="70D5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05" name="모서리가 둥근 직사각형 104"/>
          <p:cNvSpPr/>
          <p:nvPr/>
        </p:nvSpPr>
        <p:spPr>
          <a:xfrm rot="1800000">
            <a:off x="9870988" y="1063198"/>
            <a:ext cx="49293" cy="246466"/>
          </a:xfrm>
          <a:prstGeom prst="roundRect">
            <a:avLst>
              <a:gd name="adj" fmla="val 50000"/>
            </a:avLst>
          </a:prstGeom>
          <a:solidFill>
            <a:srgbClr val="70D5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06" name="모서리가 둥근 직사각형 105"/>
          <p:cNvSpPr/>
          <p:nvPr/>
        </p:nvSpPr>
        <p:spPr>
          <a:xfrm rot="1800000">
            <a:off x="10012264" y="1002924"/>
            <a:ext cx="49293" cy="246466"/>
          </a:xfrm>
          <a:prstGeom prst="roundRect">
            <a:avLst>
              <a:gd name="adj" fmla="val 50000"/>
            </a:avLst>
          </a:prstGeom>
          <a:solidFill>
            <a:srgbClr val="70D5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07" name="모서리가 둥근 직사각형 106"/>
          <p:cNvSpPr/>
          <p:nvPr/>
        </p:nvSpPr>
        <p:spPr>
          <a:xfrm rot="1800000">
            <a:off x="10233056" y="1120943"/>
            <a:ext cx="49293" cy="246466"/>
          </a:xfrm>
          <a:prstGeom prst="roundRect">
            <a:avLst>
              <a:gd name="adj" fmla="val 50000"/>
            </a:avLst>
          </a:prstGeom>
          <a:solidFill>
            <a:srgbClr val="70D5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+mj-ea"/>
              <a:ea typeface="+mj-ea"/>
            </a:endParaRPr>
          </a:p>
        </p:txBody>
      </p:sp>
      <p:grpSp>
        <p:nvGrpSpPr>
          <p:cNvPr id="108" name="그룹 107"/>
          <p:cNvGrpSpPr/>
          <p:nvPr/>
        </p:nvGrpSpPr>
        <p:grpSpPr>
          <a:xfrm>
            <a:off x="2967795" y="1490419"/>
            <a:ext cx="1734937" cy="1734937"/>
            <a:chOff x="4369564" y="1893158"/>
            <a:chExt cx="3344779" cy="3344778"/>
          </a:xfrm>
        </p:grpSpPr>
        <p:sp>
          <p:nvSpPr>
            <p:cNvPr id="109" name="직사각형 108"/>
            <p:cNvSpPr/>
            <p:nvPr/>
          </p:nvSpPr>
          <p:spPr>
            <a:xfrm>
              <a:off x="4369564" y="1893158"/>
              <a:ext cx="3344779" cy="3344778"/>
            </a:xfrm>
            <a:prstGeom prst="rect">
              <a:avLst/>
            </a:prstGeom>
            <a:gradFill>
              <a:gsLst>
                <a:gs pos="50000">
                  <a:schemeClr val="bg1">
                    <a:lumMod val="95000"/>
                  </a:schemeClr>
                </a:gs>
                <a:gs pos="50000">
                  <a:srgbClr val="70D5EC"/>
                </a:gs>
              </a:gsLst>
              <a:lin ang="1272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4610508" y="2134103"/>
              <a:ext cx="2862890" cy="28628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 sz="2000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111" name="그룹 110"/>
          <p:cNvGrpSpPr/>
          <p:nvPr/>
        </p:nvGrpSpPr>
        <p:grpSpPr>
          <a:xfrm>
            <a:off x="5439471" y="1490419"/>
            <a:ext cx="1734937" cy="1734937"/>
            <a:chOff x="4369564" y="1893158"/>
            <a:chExt cx="3344779" cy="3344778"/>
          </a:xfrm>
        </p:grpSpPr>
        <p:sp>
          <p:nvSpPr>
            <p:cNvPr id="112" name="직사각형 111"/>
            <p:cNvSpPr/>
            <p:nvPr/>
          </p:nvSpPr>
          <p:spPr>
            <a:xfrm>
              <a:off x="4369564" y="1893158"/>
              <a:ext cx="3344779" cy="3344778"/>
            </a:xfrm>
            <a:prstGeom prst="rect">
              <a:avLst/>
            </a:prstGeom>
            <a:gradFill>
              <a:gsLst>
                <a:gs pos="50000">
                  <a:schemeClr val="bg1">
                    <a:lumMod val="95000"/>
                  </a:schemeClr>
                </a:gs>
                <a:gs pos="50000">
                  <a:srgbClr val="70D5EC"/>
                </a:gs>
              </a:gsLst>
              <a:lin ang="1272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113" name="직사각형 112"/>
            <p:cNvSpPr/>
            <p:nvPr/>
          </p:nvSpPr>
          <p:spPr>
            <a:xfrm>
              <a:off x="4610508" y="2134103"/>
              <a:ext cx="2862890" cy="28628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 sz="2000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114" name="그룹 113"/>
          <p:cNvGrpSpPr/>
          <p:nvPr/>
        </p:nvGrpSpPr>
        <p:grpSpPr>
          <a:xfrm>
            <a:off x="7711302" y="1481454"/>
            <a:ext cx="1734937" cy="1734937"/>
            <a:chOff x="4369564" y="1893158"/>
            <a:chExt cx="3344779" cy="3344778"/>
          </a:xfrm>
        </p:grpSpPr>
        <p:sp>
          <p:nvSpPr>
            <p:cNvPr id="115" name="직사각형 114"/>
            <p:cNvSpPr/>
            <p:nvPr/>
          </p:nvSpPr>
          <p:spPr>
            <a:xfrm>
              <a:off x="4369564" y="1893158"/>
              <a:ext cx="3344779" cy="3344778"/>
            </a:xfrm>
            <a:prstGeom prst="rect">
              <a:avLst/>
            </a:prstGeom>
            <a:gradFill>
              <a:gsLst>
                <a:gs pos="50000">
                  <a:schemeClr val="bg1">
                    <a:lumMod val="95000"/>
                  </a:schemeClr>
                </a:gs>
                <a:gs pos="50000">
                  <a:srgbClr val="70D5EC"/>
                </a:gs>
              </a:gsLst>
              <a:lin ang="1272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116" name="직사각형 115"/>
            <p:cNvSpPr/>
            <p:nvPr/>
          </p:nvSpPr>
          <p:spPr>
            <a:xfrm>
              <a:off x="4610508" y="2134103"/>
              <a:ext cx="2862890" cy="28628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 sz="2000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94" name="자유형 93"/>
          <p:cNvSpPr>
            <a:spLocks/>
          </p:cNvSpPr>
          <p:nvPr/>
        </p:nvSpPr>
        <p:spPr bwMode="auto">
          <a:xfrm>
            <a:off x="6108635" y="2121699"/>
            <a:ext cx="367334" cy="407145"/>
          </a:xfrm>
          <a:custGeom>
            <a:avLst/>
            <a:gdLst>
              <a:gd name="connsiteX0" fmla="*/ 320012 w 439877"/>
              <a:gd name="connsiteY0" fmla="*/ 171183 h 487550"/>
              <a:gd name="connsiteX1" fmla="*/ 323091 w 439877"/>
              <a:gd name="connsiteY1" fmla="*/ 171646 h 487550"/>
              <a:gd name="connsiteX2" fmla="*/ 326169 w 439877"/>
              <a:gd name="connsiteY2" fmla="*/ 172881 h 487550"/>
              <a:gd name="connsiteX3" fmla="*/ 329094 w 439877"/>
              <a:gd name="connsiteY3" fmla="*/ 174578 h 487550"/>
              <a:gd name="connsiteX4" fmla="*/ 331557 w 439877"/>
              <a:gd name="connsiteY4" fmla="*/ 176894 h 487550"/>
              <a:gd name="connsiteX5" fmla="*/ 333404 w 439877"/>
              <a:gd name="connsiteY5" fmla="*/ 179517 h 487550"/>
              <a:gd name="connsiteX6" fmla="*/ 334944 w 439877"/>
              <a:gd name="connsiteY6" fmla="*/ 182758 h 487550"/>
              <a:gd name="connsiteX7" fmla="*/ 335713 w 439877"/>
              <a:gd name="connsiteY7" fmla="*/ 185845 h 487550"/>
              <a:gd name="connsiteX8" fmla="*/ 335867 w 439877"/>
              <a:gd name="connsiteY8" fmla="*/ 188932 h 487550"/>
              <a:gd name="connsiteX9" fmla="*/ 335405 w 439877"/>
              <a:gd name="connsiteY9" fmla="*/ 192173 h 487550"/>
              <a:gd name="connsiteX10" fmla="*/ 334328 w 439877"/>
              <a:gd name="connsiteY10" fmla="*/ 195260 h 487550"/>
              <a:gd name="connsiteX11" fmla="*/ 332481 w 439877"/>
              <a:gd name="connsiteY11" fmla="*/ 198192 h 487550"/>
              <a:gd name="connsiteX12" fmla="*/ 330326 w 439877"/>
              <a:gd name="connsiteY12" fmla="*/ 200662 h 487550"/>
              <a:gd name="connsiteX13" fmla="*/ 307544 w 439877"/>
              <a:gd name="connsiteY13" fmla="*/ 221035 h 487550"/>
              <a:gd name="connsiteX14" fmla="*/ 304773 w 439877"/>
              <a:gd name="connsiteY14" fmla="*/ 223041 h 487550"/>
              <a:gd name="connsiteX15" fmla="*/ 301848 w 439877"/>
              <a:gd name="connsiteY15" fmla="*/ 224584 h 487550"/>
              <a:gd name="connsiteX16" fmla="*/ 298616 w 439877"/>
              <a:gd name="connsiteY16" fmla="*/ 225356 h 487550"/>
              <a:gd name="connsiteX17" fmla="*/ 295383 w 439877"/>
              <a:gd name="connsiteY17" fmla="*/ 225356 h 487550"/>
              <a:gd name="connsiteX18" fmla="*/ 292304 w 439877"/>
              <a:gd name="connsiteY18" fmla="*/ 224893 h 487550"/>
              <a:gd name="connsiteX19" fmla="*/ 289226 w 439877"/>
              <a:gd name="connsiteY19" fmla="*/ 223658 h 487550"/>
              <a:gd name="connsiteX20" fmla="*/ 286301 w 439877"/>
              <a:gd name="connsiteY20" fmla="*/ 222115 h 487550"/>
              <a:gd name="connsiteX21" fmla="*/ 283838 w 439877"/>
              <a:gd name="connsiteY21" fmla="*/ 219800 h 487550"/>
              <a:gd name="connsiteX22" fmla="*/ 281837 w 439877"/>
              <a:gd name="connsiteY22" fmla="*/ 217022 h 487550"/>
              <a:gd name="connsiteX23" fmla="*/ 280452 w 439877"/>
              <a:gd name="connsiteY23" fmla="*/ 213935 h 487550"/>
              <a:gd name="connsiteX24" fmla="*/ 279682 w 439877"/>
              <a:gd name="connsiteY24" fmla="*/ 210848 h 487550"/>
              <a:gd name="connsiteX25" fmla="*/ 279528 w 439877"/>
              <a:gd name="connsiteY25" fmla="*/ 207607 h 487550"/>
              <a:gd name="connsiteX26" fmla="*/ 279990 w 439877"/>
              <a:gd name="connsiteY26" fmla="*/ 204366 h 487550"/>
              <a:gd name="connsiteX27" fmla="*/ 281067 w 439877"/>
              <a:gd name="connsiteY27" fmla="*/ 201433 h 487550"/>
              <a:gd name="connsiteX28" fmla="*/ 282915 w 439877"/>
              <a:gd name="connsiteY28" fmla="*/ 198655 h 487550"/>
              <a:gd name="connsiteX29" fmla="*/ 285224 w 439877"/>
              <a:gd name="connsiteY29" fmla="*/ 196032 h 487550"/>
              <a:gd name="connsiteX30" fmla="*/ 307698 w 439877"/>
              <a:gd name="connsiteY30" fmla="*/ 175659 h 487550"/>
              <a:gd name="connsiteX31" fmla="*/ 310622 w 439877"/>
              <a:gd name="connsiteY31" fmla="*/ 173652 h 487550"/>
              <a:gd name="connsiteX32" fmla="*/ 313547 w 439877"/>
              <a:gd name="connsiteY32" fmla="*/ 172263 h 487550"/>
              <a:gd name="connsiteX33" fmla="*/ 316626 w 439877"/>
              <a:gd name="connsiteY33" fmla="*/ 171337 h 487550"/>
              <a:gd name="connsiteX34" fmla="*/ 153539 w 439877"/>
              <a:gd name="connsiteY34" fmla="*/ 169017 h 487550"/>
              <a:gd name="connsiteX35" fmla="*/ 320698 w 439877"/>
              <a:gd name="connsiteY35" fmla="*/ 355370 h 487550"/>
              <a:gd name="connsiteX36" fmla="*/ 208949 w 439877"/>
              <a:gd name="connsiteY36" fmla="*/ 455666 h 487550"/>
              <a:gd name="connsiteX37" fmla="*/ 202603 w 439877"/>
              <a:gd name="connsiteY37" fmla="*/ 460928 h 487550"/>
              <a:gd name="connsiteX38" fmla="*/ 195948 w 439877"/>
              <a:gd name="connsiteY38" fmla="*/ 465572 h 487550"/>
              <a:gd name="connsiteX39" fmla="*/ 188828 w 439877"/>
              <a:gd name="connsiteY39" fmla="*/ 470060 h 487550"/>
              <a:gd name="connsiteX40" fmla="*/ 181399 w 439877"/>
              <a:gd name="connsiteY40" fmla="*/ 473930 h 487550"/>
              <a:gd name="connsiteX41" fmla="*/ 173660 w 439877"/>
              <a:gd name="connsiteY41" fmla="*/ 477490 h 487550"/>
              <a:gd name="connsiteX42" fmla="*/ 165612 w 439877"/>
              <a:gd name="connsiteY42" fmla="*/ 480276 h 487550"/>
              <a:gd name="connsiteX43" fmla="*/ 157563 w 439877"/>
              <a:gd name="connsiteY43" fmla="*/ 482752 h 487550"/>
              <a:gd name="connsiteX44" fmla="*/ 149205 w 439877"/>
              <a:gd name="connsiteY44" fmla="*/ 484764 h 487550"/>
              <a:gd name="connsiteX45" fmla="*/ 140847 w 439877"/>
              <a:gd name="connsiteY45" fmla="*/ 486312 h 487550"/>
              <a:gd name="connsiteX46" fmla="*/ 132489 w 439877"/>
              <a:gd name="connsiteY46" fmla="*/ 487241 h 487550"/>
              <a:gd name="connsiteX47" fmla="*/ 123976 w 439877"/>
              <a:gd name="connsiteY47" fmla="*/ 487550 h 487550"/>
              <a:gd name="connsiteX48" fmla="*/ 115618 w 439877"/>
              <a:gd name="connsiteY48" fmla="*/ 487395 h 487550"/>
              <a:gd name="connsiteX49" fmla="*/ 107415 w 439877"/>
              <a:gd name="connsiteY49" fmla="*/ 486621 h 487550"/>
              <a:gd name="connsiteX50" fmla="*/ 99367 w 439877"/>
              <a:gd name="connsiteY50" fmla="*/ 485383 h 487550"/>
              <a:gd name="connsiteX51" fmla="*/ 91628 w 439877"/>
              <a:gd name="connsiteY51" fmla="*/ 483526 h 487550"/>
              <a:gd name="connsiteX52" fmla="*/ 83889 w 439877"/>
              <a:gd name="connsiteY52" fmla="*/ 480895 h 487550"/>
              <a:gd name="connsiteX53" fmla="*/ 76460 w 439877"/>
              <a:gd name="connsiteY53" fmla="*/ 477799 h 487550"/>
              <a:gd name="connsiteX54" fmla="*/ 69495 w 439877"/>
              <a:gd name="connsiteY54" fmla="*/ 474084 h 487550"/>
              <a:gd name="connsiteX55" fmla="*/ 62839 w 439877"/>
              <a:gd name="connsiteY55" fmla="*/ 469751 h 487550"/>
              <a:gd name="connsiteX56" fmla="*/ 56803 w 439877"/>
              <a:gd name="connsiteY56" fmla="*/ 464643 h 487550"/>
              <a:gd name="connsiteX57" fmla="*/ 51076 w 439877"/>
              <a:gd name="connsiteY57" fmla="*/ 459071 h 487550"/>
              <a:gd name="connsiteX58" fmla="*/ 21359 w 439877"/>
              <a:gd name="connsiteY58" fmla="*/ 426103 h 487550"/>
              <a:gd name="connsiteX59" fmla="*/ 16406 w 439877"/>
              <a:gd name="connsiteY59" fmla="*/ 419757 h 487550"/>
              <a:gd name="connsiteX60" fmla="*/ 11918 w 439877"/>
              <a:gd name="connsiteY60" fmla="*/ 413102 h 487550"/>
              <a:gd name="connsiteX61" fmla="*/ 8358 w 439877"/>
              <a:gd name="connsiteY61" fmla="*/ 406137 h 487550"/>
              <a:gd name="connsiteX62" fmla="*/ 5417 w 439877"/>
              <a:gd name="connsiteY62" fmla="*/ 398708 h 487550"/>
              <a:gd name="connsiteX63" fmla="*/ 3095 w 439877"/>
              <a:gd name="connsiteY63" fmla="*/ 391123 h 487550"/>
              <a:gd name="connsiteX64" fmla="*/ 1393 w 439877"/>
              <a:gd name="connsiteY64" fmla="*/ 383230 h 487550"/>
              <a:gd name="connsiteX65" fmla="*/ 464 w 439877"/>
              <a:gd name="connsiteY65" fmla="*/ 375027 h 487550"/>
              <a:gd name="connsiteX66" fmla="*/ 0 w 439877"/>
              <a:gd name="connsiteY66" fmla="*/ 366823 h 487550"/>
              <a:gd name="connsiteX67" fmla="*/ 155 w 439877"/>
              <a:gd name="connsiteY67" fmla="*/ 358620 h 487550"/>
              <a:gd name="connsiteX68" fmla="*/ 929 w 439877"/>
              <a:gd name="connsiteY68" fmla="*/ 350262 h 487550"/>
              <a:gd name="connsiteX69" fmla="*/ 2167 w 439877"/>
              <a:gd name="connsiteY69" fmla="*/ 341904 h 487550"/>
              <a:gd name="connsiteX70" fmla="*/ 4024 w 439877"/>
              <a:gd name="connsiteY70" fmla="*/ 333701 h 487550"/>
              <a:gd name="connsiteX71" fmla="*/ 6346 w 439877"/>
              <a:gd name="connsiteY71" fmla="*/ 325498 h 487550"/>
              <a:gd name="connsiteX72" fmla="*/ 9286 w 439877"/>
              <a:gd name="connsiteY72" fmla="*/ 317449 h 487550"/>
              <a:gd name="connsiteX73" fmla="*/ 12537 w 439877"/>
              <a:gd name="connsiteY73" fmla="*/ 309555 h 487550"/>
              <a:gd name="connsiteX74" fmla="*/ 16406 w 439877"/>
              <a:gd name="connsiteY74" fmla="*/ 302126 h 487550"/>
              <a:gd name="connsiteX75" fmla="*/ 20585 w 439877"/>
              <a:gd name="connsiteY75" fmla="*/ 294852 h 487550"/>
              <a:gd name="connsiteX76" fmla="*/ 25383 w 439877"/>
              <a:gd name="connsiteY76" fmla="*/ 287886 h 487550"/>
              <a:gd name="connsiteX77" fmla="*/ 30491 w 439877"/>
              <a:gd name="connsiteY77" fmla="*/ 281231 h 487550"/>
              <a:gd name="connsiteX78" fmla="*/ 35908 w 439877"/>
              <a:gd name="connsiteY78" fmla="*/ 275040 h 487550"/>
              <a:gd name="connsiteX79" fmla="*/ 41790 w 439877"/>
              <a:gd name="connsiteY79" fmla="*/ 269468 h 487550"/>
              <a:gd name="connsiteX80" fmla="*/ 367585 w 439877"/>
              <a:gd name="connsiteY80" fmla="*/ 156016 h 487550"/>
              <a:gd name="connsiteX81" fmla="*/ 376834 w 439877"/>
              <a:gd name="connsiteY81" fmla="*/ 166314 h 487550"/>
              <a:gd name="connsiteX82" fmla="*/ 382846 w 439877"/>
              <a:gd name="connsiteY82" fmla="*/ 173648 h 487550"/>
              <a:gd name="connsiteX83" fmla="*/ 388087 w 439877"/>
              <a:gd name="connsiteY83" fmla="*/ 181293 h 487550"/>
              <a:gd name="connsiteX84" fmla="*/ 392403 w 439877"/>
              <a:gd name="connsiteY84" fmla="*/ 189407 h 487550"/>
              <a:gd name="connsiteX85" fmla="*/ 396103 w 439877"/>
              <a:gd name="connsiteY85" fmla="*/ 197676 h 487550"/>
              <a:gd name="connsiteX86" fmla="*/ 398877 w 439877"/>
              <a:gd name="connsiteY86" fmla="*/ 206102 h 487550"/>
              <a:gd name="connsiteX87" fmla="*/ 401035 w 439877"/>
              <a:gd name="connsiteY87" fmla="*/ 214840 h 487550"/>
              <a:gd name="connsiteX88" fmla="*/ 402423 w 439877"/>
              <a:gd name="connsiteY88" fmla="*/ 223577 h 487550"/>
              <a:gd name="connsiteX89" fmla="*/ 403039 w 439877"/>
              <a:gd name="connsiteY89" fmla="*/ 232471 h 487550"/>
              <a:gd name="connsiteX90" fmla="*/ 402885 w 439877"/>
              <a:gd name="connsiteY90" fmla="*/ 241365 h 487550"/>
              <a:gd name="connsiteX91" fmla="*/ 402114 w 439877"/>
              <a:gd name="connsiteY91" fmla="*/ 250103 h 487550"/>
              <a:gd name="connsiteX92" fmla="*/ 400573 w 439877"/>
              <a:gd name="connsiteY92" fmla="*/ 258840 h 487550"/>
              <a:gd name="connsiteX93" fmla="*/ 398261 w 439877"/>
              <a:gd name="connsiteY93" fmla="*/ 267422 h 487550"/>
              <a:gd name="connsiteX94" fmla="*/ 395178 w 439877"/>
              <a:gd name="connsiteY94" fmla="*/ 275848 h 487550"/>
              <a:gd name="connsiteX95" fmla="*/ 391324 w 439877"/>
              <a:gd name="connsiteY95" fmla="*/ 283805 h 487550"/>
              <a:gd name="connsiteX96" fmla="*/ 387008 w 439877"/>
              <a:gd name="connsiteY96" fmla="*/ 291763 h 487550"/>
              <a:gd name="connsiteX97" fmla="*/ 381613 w 439877"/>
              <a:gd name="connsiteY97" fmla="*/ 299252 h 487550"/>
              <a:gd name="connsiteX98" fmla="*/ 375601 w 439877"/>
              <a:gd name="connsiteY98" fmla="*/ 306274 h 487550"/>
              <a:gd name="connsiteX99" fmla="*/ 369127 w 439877"/>
              <a:gd name="connsiteY99" fmla="*/ 312983 h 487550"/>
              <a:gd name="connsiteX100" fmla="*/ 329511 w 439877"/>
              <a:gd name="connsiteY100" fmla="*/ 348870 h 487550"/>
              <a:gd name="connsiteX101" fmla="*/ 251358 w 439877"/>
              <a:gd name="connsiteY101" fmla="*/ 260713 h 487550"/>
              <a:gd name="connsiteX102" fmla="*/ 279105 w 439877"/>
              <a:gd name="connsiteY102" fmla="*/ 235436 h 487550"/>
              <a:gd name="connsiteX103" fmla="*/ 279105 w 439877"/>
              <a:gd name="connsiteY103" fmla="*/ 235124 h 487550"/>
              <a:gd name="connsiteX104" fmla="*/ 282958 w 439877"/>
              <a:gd name="connsiteY104" fmla="*/ 238712 h 487550"/>
              <a:gd name="connsiteX105" fmla="*/ 286658 w 439877"/>
              <a:gd name="connsiteY105" fmla="*/ 241521 h 487550"/>
              <a:gd name="connsiteX106" fmla="*/ 290512 w 439877"/>
              <a:gd name="connsiteY106" fmla="*/ 243237 h 487550"/>
              <a:gd name="connsiteX107" fmla="*/ 294365 w 439877"/>
              <a:gd name="connsiteY107" fmla="*/ 244329 h 487550"/>
              <a:gd name="connsiteX108" fmla="*/ 298065 w 439877"/>
              <a:gd name="connsiteY108" fmla="*/ 244798 h 487550"/>
              <a:gd name="connsiteX109" fmla="*/ 301918 w 439877"/>
              <a:gd name="connsiteY109" fmla="*/ 244641 h 487550"/>
              <a:gd name="connsiteX110" fmla="*/ 305310 w 439877"/>
              <a:gd name="connsiteY110" fmla="*/ 244173 h 487550"/>
              <a:gd name="connsiteX111" fmla="*/ 308701 w 439877"/>
              <a:gd name="connsiteY111" fmla="*/ 243237 h 487550"/>
              <a:gd name="connsiteX112" fmla="*/ 311630 w 439877"/>
              <a:gd name="connsiteY112" fmla="*/ 242145 h 487550"/>
              <a:gd name="connsiteX113" fmla="*/ 314404 w 439877"/>
              <a:gd name="connsiteY113" fmla="*/ 241053 h 487550"/>
              <a:gd name="connsiteX114" fmla="*/ 316562 w 439877"/>
              <a:gd name="connsiteY114" fmla="*/ 239649 h 487550"/>
              <a:gd name="connsiteX115" fmla="*/ 318566 w 439877"/>
              <a:gd name="connsiteY115" fmla="*/ 238556 h 487550"/>
              <a:gd name="connsiteX116" fmla="*/ 319954 w 439877"/>
              <a:gd name="connsiteY116" fmla="*/ 237620 h 487550"/>
              <a:gd name="connsiteX117" fmla="*/ 320879 w 439877"/>
              <a:gd name="connsiteY117" fmla="*/ 236996 h 487550"/>
              <a:gd name="connsiteX118" fmla="*/ 321187 w 439877"/>
              <a:gd name="connsiteY118" fmla="*/ 236840 h 487550"/>
              <a:gd name="connsiteX119" fmla="*/ 343076 w 439877"/>
              <a:gd name="connsiteY119" fmla="*/ 217024 h 487550"/>
              <a:gd name="connsiteX120" fmla="*/ 346621 w 439877"/>
              <a:gd name="connsiteY120" fmla="*/ 213123 h 487550"/>
              <a:gd name="connsiteX121" fmla="*/ 349242 w 439877"/>
              <a:gd name="connsiteY121" fmla="*/ 209379 h 487550"/>
              <a:gd name="connsiteX122" fmla="*/ 351091 w 439877"/>
              <a:gd name="connsiteY122" fmla="*/ 205478 h 487550"/>
              <a:gd name="connsiteX123" fmla="*/ 352325 w 439877"/>
              <a:gd name="connsiteY123" fmla="*/ 201733 h 487550"/>
              <a:gd name="connsiteX124" fmla="*/ 352941 w 439877"/>
              <a:gd name="connsiteY124" fmla="*/ 197988 h 487550"/>
              <a:gd name="connsiteX125" fmla="*/ 352941 w 439877"/>
              <a:gd name="connsiteY125" fmla="*/ 194400 h 487550"/>
              <a:gd name="connsiteX126" fmla="*/ 352479 w 439877"/>
              <a:gd name="connsiteY126" fmla="*/ 190967 h 487550"/>
              <a:gd name="connsiteX127" fmla="*/ 351708 w 439877"/>
              <a:gd name="connsiteY127" fmla="*/ 187690 h 487550"/>
              <a:gd name="connsiteX128" fmla="*/ 350629 w 439877"/>
              <a:gd name="connsiteY128" fmla="*/ 184882 h 487550"/>
              <a:gd name="connsiteX129" fmla="*/ 349550 w 439877"/>
              <a:gd name="connsiteY129" fmla="*/ 182385 h 487550"/>
              <a:gd name="connsiteX130" fmla="*/ 348471 w 439877"/>
              <a:gd name="connsiteY130" fmla="*/ 180045 h 487550"/>
              <a:gd name="connsiteX131" fmla="*/ 347546 w 439877"/>
              <a:gd name="connsiteY131" fmla="*/ 178172 h 487550"/>
              <a:gd name="connsiteX132" fmla="*/ 346621 w 439877"/>
              <a:gd name="connsiteY132" fmla="*/ 176924 h 487550"/>
              <a:gd name="connsiteX133" fmla="*/ 346005 w 439877"/>
              <a:gd name="connsiteY133" fmla="*/ 175988 h 487550"/>
              <a:gd name="connsiteX134" fmla="*/ 345850 w 439877"/>
              <a:gd name="connsiteY134" fmla="*/ 175832 h 487550"/>
              <a:gd name="connsiteX135" fmla="*/ 267011 w 439877"/>
              <a:gd name="connsiteY135" fmla="*/ 99677 h 487550"/>
              <a:gd name="connsiteX136" fmla="*/ 275617 w 439877"/>
              <a:gd name="connsiteY136" fmla="*/ 99832 h 487550"/>
              <a:gd name="connsiteX137" fmla="*/ 284376 w 439877"/>
              <a:gd name="connsiteY137" fmla="*/ 100609 h 487550"/>
              <a:gd name="connsiteX138" fmla="*/ 292981 w 439877"/>
              <a:gd name="connsiteY138" fmla="*/ 102316 h 487550"/>
              <a:gd name="connsiteX139" fmla="*/ 301433 w 439877"/>
              <a:gd name="connsiteY139" fmla="*/ 104645 h 487550"/>
              <a:gd name="connsiteX140" fmla="*/ 309731 w 439877"/>
              <a:gd name="connsiteY140" fmla="*/ 107751 h 487550"/>
              <a:gd name="connsiteX141" fmla="*/ 317722 w 439877"/>
              <a:gd name="connsiteY141" fmla="*/ 111632 h 487550"/>
              <a:gd name="connsiteX142" fmla="*/ 325405 w 439877"/>
              <a:gd name="connsiteY142" fmla="*/ 115979 h 487550"/>
              <a:gd name="connsiteX143" fmla="*/ 332627 w 439877"/>
              <a:gd name="connsiteY143" fmla="*/ 121414 h 487550"/>
              <a:gd name="connsiteX144" fmla="*/ 339696 w 439877"/>
              <a:gd name="connsiteY144" fmla="*/ 127313 h 487550"/>
              <a:gd name="connsiteX145" fmla="*/ 346150 w 439877"/>
              <a:gd name="connsiteY145" fmla="*/ 133990 h 487550"/>
              <a:gd name="connsiteX146" fmla="*/ 355370 w 439877"/>
              <a:gd name="connsiteY146" fmla="*/ 144237 h 487550"/>
              <a:gd name="connsiteX147" fmla="*/ 334010 w 439877"/>
              <a:gd name="connsiteY147" fmla="*/ 163800 h 487550"/>
              <a:gd name="connsiteX148" fmla="*/ 330476 w 439877"/>
              <a:gd name="connsiteY148" fmla="*/ 160384 h 487550"/>
              <a:gd name="connsiteX149" fmla="*/ 326942 w 439877"/>
              <a:gd name="connsiteY149" fmla="*/ 157900 h 487550"/>
              <a:gd name="connsiteX150" fmla="*/ 323100 w 439877"/>
              <a:gd name="connsiteY150" fmla="*/ 156192 h 487550"/>
              <a:gd name="connsiteX151" fmla="*/ 319412 w 439877"/>
              <a:gd name="connsiteY151" fmla="*/ 155105 h 487550"/>
              <a:gd name="connsiteX152" fmla="*/ 315724 w 439877"/>
              <a:gd name="connsiteY152" fmla="*/ 154639 h 487550"/>
              <a:gd name="connsiteX153" fmla="*/ 312190 w 439877"/>
              <a:gd name="connsiteY153" fmla="*/ 154639 h 487550"/>
              <a:gd name="connsiteX154" fmla="*/ 308809 w 439877"/>
              <a:gd name="connsiteY154" fmla="*/ 154950 h 487550"/>
              <a:gd name="connsiteX155" fmla="*/ 305428 w 439877"/>
              <a:gd name="connsiteY155" fmla="*/ 155726 h 487550"/>
              <a:gd name="connsiteX156" fmla="*/ 302508 w 439877"/>
              <a:gd name="connsiteY156" fmla="*/ 156658 h 487550"/>
              <a:gd name="connsiteX157" fmla="*/ 299896 w 439877"/>
              <a:gd name="connsiteY157" fmla="*/ 157589 h 487550"/>
              <a:gd name="connsiteX158" fmla="*/ 297437 w 439877"/>
              <a:gd name="connsiteY158" fmla="*/ 158676 h 487550"/>
              <a:gd name="connsiteX159" fmla="*/ 295593 w 439877"/>
              <a:gd name="connsiteY159" fmla="*/ 159608 h 487550"/>
              <a:gd name="connsiteX160" fmla="*/ 294210 w 439877"/>
              <a:gd name="connsiteY160" fmla="*/ 160384 h 487550"/>
              <a:gd name="connsiteX161" fmla="*/ 293288 w 439877"/>
              <a:gd name="connsiteY161" fmla="*/ 161005 h 487550"/>
              <a:gd name="connsiteX162" fmla="*/ 292981 w 439877"/>
              <a:gd name="connsiteY162" fmla="*/ 161160 h 487550"/>
              <a:gd name="connsiteX163" fmla="*/ 269931 w 439877"/>
              <a:gd name="connsiteY163" fmla="*/ 182276 h 487550"/>
              <a:gd name="connsiteX164" fmla="*/ 266397 w 439877"/>
              <a:gd name="connsiteY164" fmla="*/ 186002 h 487550"/>
              <a:gd name="connsiteX165" fmla="*/ 263477 w 439877"/>
              <a:gd name="connsiteY165" fmla="*/ 189883 h 487550"/>
              <a:gd name="connsiteX166" fmla="*/ 261633 w 439877"/>
              <a:gd name="connsiteY166" fmla="*/ 193610 h 487550"/>
              <a:gd name="connsiteX167" fmla="*/ 260557 w 439877"/>
              <a:gd name="connsiteY167" fmla="*/ 197647 h 487550"/>
              <a:gd name="connsiteX168" fmla="*/ 260096 w 439877"/>
              <a:gd name="connsiteY168" fmla="*/ 201217 h 487550"/>
              <a:gd name="connsiteX169" fmla="*/ 260096 w 439877"/>
              <a:gd name="connsiteY169" fmla="*/ 204788 h 487550"/>
              <a:gd name="connsiteX170" fmla="*/ 260557 w 439877"/>
              <a:gd name="connsiteY170" fmla="*/ 208359 h 487550"/>
              <a:gd name="connsiteX171" fmla="*/ 261325 w 439877"/>
              <a:gd name="connsiteY171" fmla="*/ 211465 h 487550"/>
              <a:gd name="connsiteX172" fmla="*/ 262401 w 439877"/>
              <a:gd name="connsiteY172" fmla="*/ 214415 h 487550"/>
              <a:gd name="connsiteX173" fmla="*/ 263477 w 439877"/>
              <a:gd name="connsiteY173" fmla="*/ 217209 h 487550"/>
              <a:gd name="connsiteX174" fmla="*/ 264860 w 439877"/>
              <a:gd name="connsiteY174" fmla="*/ 219383 h 487550"/>
              <a:gd name="connsiteX175" fmla="*/ 265936 w 439877"/>
              <a:gd name="connsiteY175" fmla="*/ 221246 h 487550"/>
              <a:gd name="connsiteX176" fmla="*/ 266858 w 439877"/>
              <a:gd name="connsiteY176" fmla="*/ 222643 h 487550"/>
              <a:gd name="connsiteX177" fmla="*/ 267626 w 439877"/>
              <a:gd name="connsiteY177" fmla="*/ 223730 h 487550"/>
              <a:gd name="connsiteX178" fmla="*/ 267933 w 439877"/>
              <a:gd name="connsiteY178" fmla="*/ 224196 h 487550"/>
              <a:gd name="connsiteX179" fmla="*/ 240119 w 439877"/>
              <a:gd name="connsiteY179" fmla="*/ 249193 h 487550"/>
              <a:gd name="connsiteX180" fmla="*/ 162517 w 439877"/>
              <a:gd name="connsiteY180" fmla="*/ 161781 h 487550"/>
              <a:gd name="connsiteX181" fmla="*/ 201702 w 439877"/>
              <a:gd name="connsiteY181" fmla="*/ 126071 h 487550"/>
              <a:gd name="connsiteX182" fmla="*/ 208925 w 439877"/>
              <a:gd name="connsiteY182" fmla="*/ 120327 h 487550"/>
              <a:gd name="connsiteX183" fmla="*/ 216608 w 439877"/>
              <a:gd name="connsiteY183" fmla="*/ 115048 h 487550"/>
              <a:gd name="connsiteX184" fmla="*/ 224445 w 439877"/>
              <a:gd name="connsiteY184" fmla="*/ 110701 h 487550"/>
              <a:gd name="connsiteX185" fmla="*/ 232743 w 439877"/>
              <a:gd name="connsiteY185" fmla="*/ 106819 h 487550"/>
              <a:gd name="connsiteX186" fmla="*/ 241041 w 439877"/>
              <a:gd name="connsiteY186" fmla="*/ 104024 h 487550"/>
              <a:gd name="connsiteX187" fmla="*/ 249647 w 439877"/>
              <a:gd name="connsiteY187" fmla="*/ 101695 h 487550"/>
              <a:gd name="connsiteX188" fmla="*/ 258252 w 439877"/>
              <a:gd name="connsiteY188" fmla="*/ 100298 h 487550"/>
              <a:gd name="connsiteX189" fmla="*/ 396694 w 439877"/>
              <a:gd name="connsiteY189" fmla="*/ 0 h 487550"/>
              <a:gd name="connsiteX190" fmla="*/ 403195 w 439877"/>
              <a:gd name="connsiteY190" fmla="*/ 0 h 487550"/>
              <a:gd name="connsiteX191" fmla="*/ 409695 w 439877"/>
              <a:gd name="connsiteY191" fmla="*/ 461 h 487550"/>
              <a:gd name="connsiteX192" fmla="*/ 416660 w 439877"/>
              <a:gd name="connsiteY192" fmla="*/ 1689 h 487550"/>
              <a:gd name="connsiteX193" fmla="*/ 423780 w 439877"/>
              <a:gd name="connsiteY193" fmla="*/ 3532 h 487550"/>
              <a:gd name="connsiteX194" fmla="*/ 431210 w 439877"/>
              <a:gd name="connsiteY194" fmla="*/ 5989 h 487550"/>
              <a:gd name="connsiteX195" fmla="*/ 438639 w 439877"/>
              <a:gd name="connsiteY195" fmla="*/ 9214 h 487550"/>
              <a:gd name="connsiteX196" fmla="*/ 439568 w 439877"/>
              <a:gd name="connsiteY196" fmla="*/ 9828 h 487550"/>
              <a:gd name="connsiteX197" fmla="*/ 439877 w 439877"/>
              <a:gd name="connsiteY197" fmla="*/ 11056 h 487550"/>
              <a:gd name="connsiteX198" fmla="*/ 439722 w 439877"/>
              <a:gd name="connsiteY198" fmla="*/ 12438 h 487550"/>
              <a:gd name="connsiteX199" fmla="*/ 438948 w 439877"/>
              <a:gd name="connsiteY199" fmla="*/ 13974 h 487550"/>
              <a:gd name="connsiteX200" fmla="*/ 437710 w 439877"/>
              <a:gd name="connsiteY200" fmla="*/ 15663 h 487550"/>
              <a:gd name="connsiteX201" fmla="*/ 436008 w 439877"/>
              <a:gd name="connsiteY201" fmla="*/ 17352 h 487550"/>
              <a:gd name="connsiteX202" fmla="*/ 434305 w 439877"/>
              <a:gd name="connsiteY202" fmla="*/ 18427 h 487550"/>
              <a:gd name="connsiteX203" fmla="*/ 432603 w 439877"/>
              <a:gd name="connsiteY203" fmla="*/ 19195 h 487550"/>
              <a:gd name="connsiteX204" fmla="*/ 431055 w 439877"/>
              <a:gd name="connsiteY204" fmla="*/ 19502 h 487550"/>
              <a:gd name="connsiteX205" fmla="*/ 429662 w 439877"/>
              <a:gd name="connsiteY205" fmla="*/ 19195 h 487550"/>
              <a:gd name="connsiteX206" fmla="*/ 422232 w 439877"/>
              <a:gd name="connsiteY206" fmla="*/ 16124 h 487550"/>
              <a:gd name="connsiteX207" fmla="*/ 415113 w 439877"/>
              <a:gd name="connsiteY207" fmla="*/ 13667 h 487550"/>
              <a:gd name="connsiteX208" fmla="*/ 408612 w 439877"/>
              <a:gd name="connsiteY208" fmla="*/ 12131 h 487550"/>
              <a:gd name="connsiteX209" fmla="*/ 402576 w 439877"/>
              <a:gd name="connsiteY209" fmla="*/ 11056 h 487550"/>
              <a:gd name="connsiteX210" fmla="*/ 396849 w 439877"/>
              <a:gd name="connsiteY210" fmla="*/ 10442 h 487550"/>
              <a:gd name="connsiteX211" fmla="*/ 391741 w 439877"/>
              <a:gd name="connsiteY211" fmla="*/ 10442 h 487550"/>
              <a:gd name="connsiteX212" fmla="*/ 387098 w 439877"/>
              <a:gd name="connsiteY212" fmla="*/ 10749 h 487550"/>
              <a:gd name="connsiteX213" fmla="*/ 382919 w 439877"/>
              <a:gd name="connsiteY213" fmla="*/ 11517 h 487550"/>
              <a:gd name="connsiteX214" fmla="*/ 379359 w 439877"/>
              <a:gd name="connsiteY214" fmla="*/ 12592 h 487550"/>
              <a:gd name="connsiteX215" fmla="*/ 376418 w 439877"/>
              <a:gd name="connsiteY215" fmla="*/ 13820 h 487550"/>
              <a:gd name="connsiteX216" fmla="*/ 373787 w 439877"/>
              <a:gd name="connsiteY216" fmla="*/ 15356 h 487550"/>
              <a:gd name="connsiteX217" fmla="*/ 371929 w 439877"/>
              <a:gd name="connsiteY217" fmla="*/ 17045 h 487550"/>
              <a:gd name="connsiteX218" fmla="*/ 370227 w 439877"/>
              <a:gd name="connsiteY218" fmla="*/ 19348 h 487550"/>
              <a:gd name="connsiteX219" fmla="*/ 368989 w 439877"/>
              <a:gd name="connsiteY219" fmla="*/ 22266 h 487550"/>
              <a:gd name="connsiteX220" fmla="*/ 368215 w 439877"/>
              <a:gd name="connsiteY220" fmla="*/ 25644 h 487550"/>
              <a:gd name="connsiteX221" fmla="*/ 368060 w 439877"/>
              <a:gd name="connsiteY221" fmla="*/ 29330 h 487550"/>
              <a:gd name="connsiteX222" fmla="*/ 368524 w 439877"/>
              <a:gd name="connsiteY222" fmla="*/ 33476 h 487550"/>
              <a:gd name="connsiteX223" fmla="*/ 369763 w 439877"/>
              <a:gd name="connsiteY223" fmla="*/ 37929 h 487550"/>
              <a:gd name="connsiteX224" fmla="*/ 371620 w 439877"/>
              <a:gd name="connsiteY224" fmla="*/ 42689 h 487550"/>
              <a:gd name="connsiteX225" fmla="*/ 374561 w 439877"/>
              <a:gd name="connsiteY225" fmla="*/ 47603 h 487550"/>
              <a:gd name="connsiteX226" fmla="*/ 378430 w 439877"/>
              <a:gd name="connsiteY226" fmla="*/ 52671 h 487550"/>
              <a:gd name="connsiteX227" fmla="*/ 383228 w 439877"/>
              <a:gd name="connsiteY227" fmla="*/ 57892 h 487550"/>
              <a:gd name="connsiteX228" fmla="*/ 389265 w 439877"/>
              <a:gd name="connsiteY228" fmla="*/ 63113 h 487550"/>
              <a:gd name="connsiteX229" fmla="*/ 395920 w 439877"/>
              <a:gd name="connsiteY229" fmla="*/ 68948 h 487550"/>
              <a:gd name="connsiteX230" fmla="*/ 401492 w 439877"/>
              <a:gd name="connsiteY230" fmla="*/ 74630 h 487550"/>
              <a:gd name="connsiteX231" fmla="*/ 406445 w 439877"/>
              <a:gd name="connsiteY231" fmla="*/ 80311 h 487550"/>
              <a:gd name="connsiteX232" fmla="*/ 410005 w 439877"/>
              <a:gd name="connsiteY232" fmla="*/ 85839 h 487550"/>
              <a:gd name="connsiteX233" fmla="*/ 412946 w 439877"/>
              <a:gd name="connsiteY233" fmla="*/ 91214 h 487550"/>
              <a:gd name="connsiteX234" fmla="*/ 414648 w 439877"/>
              <a:gd name="connsiteY234" fmla="*/ 96742 h 487550"/>
              <a:gd name="connsiteX235" fmla="*/ 415577 w 439877"/>
              <a:gd name="connsiteY235" fmla="*/ 102117 h 487550"/>
              <a:gd name="connsiteX236" fmla="*/ 415422 w 439877"/>
              <a:gd name="connsiteY236" fmla="*/ 107338 h 487550"/>
              <a:gd name="connsiteX237" fmla="*/ 414339 w 439877"/>
              <a:gd name="connsiteY237" fmla="*/ 112559 h 487550"/>
              <a:gd name="connsiteX238" fmla="*/ 412327 w 439877"/>
              <a:gd name="connsiteY238" fmla="*/ 117626 h 487550"/>
              <a:gd name="connsiteX239" fmla="*/ 409076 w 439877"/>
              <a:gd name="connsiteY239" fmla="*/ 122694 h 487550"/>
              <a:gd name="connsiteX240" fmla="*/ 405826 w 439877"/>
              <a:gd name="connsiteY240" fmla="*/ 127147 h 487550"/>
              <a:gd name="connsiteX241" fmla="*/ 402111 w 439877"/>
              <a:gd name="connsiteY241" fmla="*/ 131447 h 487550"/>
              <a:gd name="connsiteX242" fmla="*/ 398397 w 439877"/>
              <a:gd name="connsiteY242" fmla="*/ 135132 h 487550"/>
              <a:gd name="connsiteX243" fmla="*/ 394527 w 439877"/>
              <a:gd name="connsiteY243" fmla="*/ 138817 h 487550"/>
              <a:gd name="connsiteX244" fmla="*/ 390503 w 439877"/>
              <a:gd name="connsiteY244" fmla="*/ 141889 h 487550"/>
              <a:gd name="connsiteX245" fmla="*/ 386633 w 439877"/>
              <a:gd name="connsiteY245" fmla="*/ 144960 h 487550"/>
              <a:gd name="connsiteX246" fmla="*/ 382764 w 439877"/>
              <a:gd name="connsiteY246" fmla="*/ 147417 h 487550"/>
              <a:gd name="connsiteX247" fmla="*/ 379204 w 439877"/>
              <a:gd name="connsiteY247" fmla="*/ 149567 h 487550"/>
              <a:gd name="connsiteX248" fmla="*/ 375799 w 439877"/>
              <a:gd name="connsiteY248" fmla="*/ 151409 h 487550"/>
              <a:gd name="connsiteX249" fmla="*/ 373013 w 439877"/>
              <a:gd name="connsiteY249" fmla="*/ 152945 h 487550"/>
              <a:gd name="connsiteX250" fmla="*/ 370536 w 439877"/>
              <a:gd name="connsiteY250" fmla="*/ 154327 h 487550"/>
              <a:gd name="connsiteX251" fmla="*/ 368524 w 439877"/>
              <a:gd name="connsiteY251" fmla="*/ 155248 h 487550"/>
              <a:gd name="connsiteX252" fmla="*/ 367131 w 439877"/>
              <a:gd name="connsiteY252" fmla="*/ 155862 h 487550"/>
              <a:gd name="connsiteX253" fmla="*/ 366357 w 439877"/>
              <a:gd name="connsiteY253" fmla="*/ 156016 h 487550"/>
              <a:gd name="connsiteX254" fmla="*/ 355368 w 439877"/>
              <a:gd name="connsiteY254" fmla="*/ 144192 h 487550"/>
              <a:gd name="connsiteX255" fmla="*/ 356142 w 439877"/>
              <a:gd name="connsiteY255" fmla="*/ 143117 h 487550"/>
              <a:gd name="connsiteX256" fmla="*/ 357535 w 439877"/>
              <a:gd name="connsiteY256" fmla="*/ 142349 h 487550"/>
              <a:gd name="connsiteX257" fmla="*/ 359702 w 439877"/>
              <a:gd name="connsiteY257" fmla="*/ 141735 h 487550"/>
              <a:gd name="connsiteX258" fmla="*/ 361869 w 439877"/>
              <a:gd name="connsiteY258" fmla="*/ 141121 h 487550"/>
              <a:gd name="connsiteX259" fmla="*/ 364190 w 439877"/>
              <a:gd name="connsiteY259" fmla="*/ 140660 h 487550"/>
              <a:gd name="connsiteX260" fmla="*/ 366512 w 439877"/>
              <a:gd name="connsiteY260" fmla="*/ 140199 h 487550"/>
              <a:gd name="connsiteX261" fmla="*/ 368524 w 439877"/>
              <a:gd name="connsiteY261" fmla="*/ 139892 h 487550"/>
              <a:gd name="connsiteX262" fmla="*/ 369917 w 439877"/>
              <a:gd name="connsiteY262" fmla="*/ 139739 h 487550"/>
              <a:gd name="connsiteX263" fmla="*/ 376108 w 439877"/>
              <a:gd name="connsiteY263" fmla="*/ 137435 h 487550"/>
              <a:gd name="connsiteX264" fmla="*/ 381526 w 439877"/>
              <a:gd name="connsiteY264" fmla="*/ 134978 h 487550"/>
              <a:gd name="connsiteX265" fmla="*/ 386169 w 439877"/>
              <a:gd name="connsiteY265" fmla="*/ 132368 h 487550"/>
              <a:gd name="connsiteX266" fmla="*/ 389884 w 439877"/>
              <a:gd name="connsiteY266" fmla="*/ 129911 h 487550"/>
              <a:gd name="connsiteX267" fmla="*/ 392824 w 439877"/>
              <a:gd name="connsiteY267" fmla="*/ 127300 h 487550"/>
              <a:gd name="connsiteX268" fmla="*/ 395301 w 439877"/>
              <a:gd name="connsiteY268" fmla="*/ 125151 h 487550"/>
              <a:gd name="connsiteX269" fmla="*/ 397004 w 439877"/>
              <a:gd name="connsiteY269" fmla="*/ 123154 h 487550"/>
              <a:gd name="connsiteX270" fmla="*/ 398242 w 439877"/>
              <a:gd name="connsiteY270" fmla="*/ 121619 h 487550"/>
              <a:gd name="connsiteX271" fmla="*/ 398861 w 439877"/>
              <a:gd name="connsiteY271" fmla="*/ 120697 h 487550"/>
              <a:gd name="connsiteX272" fmla="*/ 399016 w 439877"/>
              <a:gd name="connsiteY272" fmla="*/ 120390 h 487550"/>
              <a:gd name="connsiteX273" fmla="*/ 400099 w 439877"/>
              <a:gd name="connsiteY273" fmla="*/ 118701 h 487550"/>
              <a:gd name="connsiteX274" fmla="*/ 401028 w 439877"/>
              <a:gd name="connsiteY274" fmla="*/ 116858 h 487550"/>
              <a:gd name="connsiteX275" fmla="*/ 401956 w 439877"/>
              <a:gd name="connsiteY275" fmla="*/ 114862 h 487550"/>
              <a:gd name="connsiteX276" fmla="*/ 402730 w 439877"/>
              <a:gd name="connsiteY276" fmla="*/ 112712 h 487550"/>
              <a:gd name="connsiteX277" fmla="*/ 403195 w 439877"/>
              <a:gd name="connsiteY277" fmla="*/ 110102 h 487550"/>
              <a:gd name="connsiteX278" fmla="*/ 403349 w 439877"/>
              <a:gd name="connsiteY278" fmla="*/ 107491 h 487550"/>
              <a:gd name="connsiteX279" fmla="*/ 403040 w 439877"/>
              <a:gd name="connsiteY279" fmla="*/ 104574 h 487550"/>
              <a:gd name="connsiteX280" fmla="*/ 402111 w 439877"/>
              <a:gd name="connsiteY280" fmla="*/ 101349 h 487550"/>
              <a:gd name="connsiteX281" fmla="*/ 401028 w 439877"/>
              <a:gd name="connsiteY281" fmla="*/ 98124 h 487550"/>
              <a:gd name="connsiteX282" fmla="*/ 399170 w 439877"/>
              <a:gd name="connsiteY282" fmla="*/ 94592 h 487550"/>
              <a:gd name="connsiteX283" fmla="*/ 396849 w 439877"/>
              <a:gd name="connsiteY283" fmla="*/ 90600 h 487550"/>
              <a:gd name="connsiteX284" fmla="*/ 393753 w 439877"/>
              <a:gd name="connsiteY284" fmla="*/ 86607 h 487550"/>
              <a:gd name="connsiteX285" fmla="*/ 389729 w 439877"/>
              <a:gd name="connsiteY285" fmla="*/ 82154 h 487550"/>
              <a:gd name="connsiteX286" fmla="*/ 385086 w 439877"/>
              <a:gd name="connsiteY286" fmla="*/ 77547 h 487550"/>
              <a:gd name="connsiteX287" fmla="*/ 379359 w 439877"/>
              <a:gd name="connsiteY287" fmla="*/ 72633 h 487550"/>
              <a:gd name="connsiteX288" fmla="*/ 373632 w 439877"/>
              <a:gd name="connsiteY288" fmla="*/ 67720 h 487550"/>
              <a:gd name="connsiteX289" fmla="*/ 368834 w 439877"/>
              <a:gd name="connsiteY289" fmla="*/ 62499 h 487550"/>
              <a:gd name="connsiteX290" fmla="*/ 364655 w 439877"/>
              <a:gd name="connsiteY290" fmla="*/ 57277 h 487550"/>
              <a:gd name="connsiteX291" fmla="*/ 361404 w 439877"/>
              <a:gd name="connsiteY291" fmla="*/ 52210 h 487550"/>
              <a:gd name="connsiteX292" fmla="*/ 359083 w 439877"/>
              <a:gd name="connsiteY292" fmla="*/ 46989 h 487550"/>
              <a:gd name="connsiteX293" fmla="*/ 357225 w 439877"/>
              <a:gd name="connsiteY293" fmla="*/ 41768 h 487550"/>
              <a:gd name="connsiteX294" fmla="*/ 356452 w 439877"/>
              <a:gd name="connsiteY294" fmla="*/ 36701 h 487550"/>
              <a:gd name="connsiteX295" fmla="*/ 356606 w 439877"/>
              <a:gd name="connsiteY295" fmla="*/ 31633 h 487550"/>
              <a:gd name="connsiteX296" fmla="*/ 357535 w 439877"/>
              <a:gd name="connsiteY296" fmla="*/ 26873 h 487550"/>
              <a:gd name="connsiteX297" fmla="*/ 359547 w 439877"/>
              <a:gd name="connsiteY297" fmla="*/ 22112 h 487550"/>
              <a:gd name="connsiteX298" fmla="*/ 362178 w 439877"/>
              <a:gd name="connsiteY298" fmla="*/ 17659 h 487550"/>
              <a:gd name="connsiteX299" fmla="*/ 365738 w 439877"/>
              <a:gd name="connsiteY299" fmla="*/ 13206 h 487550"/>
              <a:gd name="connsiteX300" fmla="*/ 369917 w 439877"/>
              <a:gd name="connsiteY300" fmla="*/ 9521 h 487550"/>
              <a:gd name="connsiteX301" fmla="*/ 374406 w 439877"/>
              <a:gd name="connsiteY301" fmla="*/ 6296 h 487550"/>
              <a:gd name="connsiteX302" fmla="*/ 379514 w 439877"/>
              <a:gd name="connsiteY302" fmla="*/ 3839 h 487550"/>
              <a:gd name="connsiteX303" fmla="*/ 384776 w 439877"/>
              <a:gd name="connsiteY303" fmla="*/ 1996 h 487550"/>
              <a:gd name="connsiteX304" fmla="*/ 390503 w 439877"/>
              <a:gd name="connsiteY304" fmla="*/ 614 h 487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</a:cxnLst>
            <a:rect l="l" t="t" r="r" b="b"/>
            <a:pathLst>
              <a:path w="439877" h="487550">
                <a:moveTo>
                  <a:pt x="320012" y="171183"/>
                </a:moveTo>
                <a:lnTo>
                  <a:pt x="323091" y="171646"/>
                </a:lnTo>
                <a:lnTo>
                  <a:pt x="326169" y="172881"/>
                </a:lnTo>
                <a:lnTo>
                  <a:pt x="329094" y="174578"/>
                </a:lnTo>
                <a:lnTo>
                  <a:pt x="331557" y="176894"/>
                </a:lnTo>
                <a:lnTo>
                  <a:pt x="333404" y="179517"/>
                </a:lnTo>
                <a:lnTo>
                  <a:pt x="334944" y="182758"/>
                </a:lnTo>
                <a:lnTo>
                  <a:pt x="335713" y="185845"/>
                </a:lnTo>
                <a:lnTo>
                  <a:pt x="335867" y="188932"/>
                </a:lnTo>
                <a:lnTo>
                  <a:pt x="335405" y="192173"/>
                </a:lnTo>
                <a:lnTo>
                  <a:pt x="334328" y="195260"/>
                </a:lnTo>
                <a:lnTo>
                  <a:pt x="332481" y="198192"/>
                </a:lnTo>
                <a:lnTo>
                  <a:pt x="330326" y="200662"/>
                </a:lnTo>
                <a:lnTo>
                  <a:pt x="307544" y="221035"/>
                </a:lnTo>
                <a:lnTo>
                  <a:pt x="304773" y="223041"/>
                </a:lnTo>
                <a:lnTo>
                  <a:pt x="301848" y="224584"/>
                </a:lnTo>
                <a:lnTo>
                  <a:pt x="298616" y="225356"/>
                </a:lnTo>
                <a:lnTo>
                  <a:pt x="295383" y="225356"/>
                </a:lnTo>
                <a:lnTo>
                  <a:pt x="292304" y="224893"/>
                </a:lnTo>
                <a:lnTo>
                  <a:pt x="289226" y="223658"/>
                </a:lnTo>
                <a:lnTo>
                  <a:pt x="286301" y="222115"/>
                </a:lnTo>
                <a:lnTo>
                  <a:pt x="283838" y="219800"/>
                </a:lnTo>
                <a:lnTo>
                  <a:pt x="281837" y="217022"/>
                </a:lnTo>
                <a:lnTo>
                  <a:pt x="280452" y="213935"/>
                </a:lnTo>
                <a:lnTo>
                  <a:pt x="279682" y="210848"/>
                </a:lnTo>
                <a:lnTo>
                  <a:pt x="279528" y="207607"/>
                </a:lnTo>
                <a:lnTo>
                  <a:pt x="279990" y="204366"/>
                </a:lnTo>
                <a:lnTo>
                  <a:pt x="281067" y="201433"/>
                </a:lnTo>
                <a:lnTo>
                  <a:pt x="282915" y="198655"/>
                </a:lnTo>
                <a:lnTo>
                  <a:pt x="285224" y="196032"/>
                </a:lnTo>
                <a:lnTo>
                  <a:pt x="307698" y="175659"/>
                </a:lnTo>
                <a:lnTo>
                  <a:pt x="310622" y="173652"/>
                </a:lnTo>
                <a:lnTo>
                  <a:pt x="313547" y="172263"/>
                </a:lnTo>
                <a:lnTo>
                  <a:pt x="316626" y="171337"/>
                </a:lnTo>
                <a:close/>
                <a:moveTo>
                  <a:pt x="153539" y="169017"/>
                </a:moveTo>
                <a:lnTo>
                  <a:pt x="320698" y="355370"/>
                </a:lnTo>
                <a:lnTo>
                  <a:pt x="208949" y="455666"/>
                </a:lnTo>
                <a:lnTo>
                  <a:pt x="202603" y="460928"/>
                </a:lnTo>
                <a:lnTo>
                  <a:pt x="195948" y="465572"/>
                </a:lnTo>
                <a:lnTo>
                  <a:pt x="188828" y="470060"/>
                </a:lnTo>
                <a:lnTo>
                  <a:pt x="181399" y="473930"/>
                </a:lnTo>
                <a:lnTo>
                  <a:pt x="173660" y="477490"/>
                </a:lnTo>
                <a:lnTo>
                  <a:pt x="165612" y="480276"/>
                </a:lnTo>
                <a:lnTo>
                  <a:pt x="157563" y="482752"/>
                </a:lnTo>
                <a:lnTo>
                  <a:pt x="149205" y="484764"/>
                </a:lnTo>
                <a:lnTo>
                  <a:pt x="140847" y="486312"/>
                </a:lnTo>
                <a:lnTo>
                  <a:pt x="132489" y="487241"/>
                </a:lnTo>
                <a:lnTo>
                  <a:pt x="123976" y="487550"/>
                </a:lnTo>
                <a:lnTo>
                  <a:pt x="115618" y="487395"/>
                </a:lnTo>
                <a:lnTo>
                  <a:pt x="107415" y="486621"/>
                </a:lnTo>
                <a:lnTo>
                  <a:pt x="99367" y="485383"/>
                </a:lnTo>
                <a:lnTo>
                  <a:pt x="91628" y="483526"/>
                </a:lnTo>
                <a:lnTo>
                  <a:pt x="83889" y="480895"/>
                </a:lnTo>
                <a:lnTo>
                  <a:pt x="76460" y="477799"/>
                </a:lnTo>
                <a:lnTo>
                  <a:pt x="69495" y="474084"/>
                </a:lnTo>
                <a:lnTo>
                  <a:pt x="62839" y="469751"/>
                </a:lnTo>
                <a:lnTo>
                  <a:pt x="56803" y="464643"/>
                </a:lnTo>
                <a:lnTo>
                  <a:pt x="51076" y="459071"/>
                </a:lnTo>
                <a:lnTo>
                  <a:pt x="21359" y="426103"/>
                </a:lnTo>
                <a:lnTo>
                  <a:pt x="16406" y="419757"/>
                </a:lnTo>
                <a:lnTo>
                  <a:pt x="11918" y="413102"/>
                </a:lnTo>
                <a:lnTo>
                  <a:pt x="8358" y="406137"/>
                </a:lnTo>
                <a:lnTo>
                  <a:pt x="5417" y="398708"/>
                </a:lnTo>
                <a:lnTo>
                  <a:pt x="3095" y="391123"/>
                </a:lnTo>
                <a:lnTo>
                  <a:pt x="1393" y="383230"/>
                </a:lnTo>
                <a:lnTo>
                  <a:pt x="464" y="375027"/>
                </a:lnTo>
                <a:lnTo>
                  <a:pt x="0" y="366823"/>
                </a:lnTo>
                <a:lnTo>
                  <a:pt x="155" y="358620"/>
                </a:lnTo>
                <a:lnTo>
                  <a:pt x="929" y="350262"/>
                </a:lnTo>
                <a:lnTo>
                  <a:pt x="2167" y="341904"/>
                </a:lnTo>
                <a:lnTo>
                  <a:pt x="4024" y="333701"/>
                </a:lnTo>
                <a:lnTo>
                  <a:pt x="6346" y="325498"/>
                </a:lnTo>
                <a:lnTo>
                  <a:pt x="9286" y="317449"/>
                </a:lnTo>
                <a:lnTo>
                  <a:pt x="12537" y="309555"/>
                </a:lnTo>
                <a:lnTo>
                  <a:pt x="16406" y="302126"/>
                </a:lnTo>
                <a:lnTo>
                  <a:pt x="20585" y="294852"/>
                </a:lnTo>
                <a:lnTo>
                  <a:pt x="25383" y="287886"/>
                </a:lnTo>
                <a:lnTo>
                  <a:pt x="30491" y="281231"/>
                </a:lnTo>
                <a:lnTo>
                  <a:pt x="35908" y="275040"/>
                </a:lnTo>
                <a:lnTo>
                  <a:pt x="41790" y="269468"/>
                </a:lnTo>
                <a:close/>
                <a:moveTo>
                  <a:pt x="367585" y="156016"/>
                </a:moveTo>
                <a:lnTo>
                  <a:pt x="376834" y="166314"/>
                </a:lnTo>
                <a:lnTo>
                  <a:pt x="382846" y="173648"/>
                </a:lnTo>
                <a:lnTo>
                  <a:pt x="388087" y="181293"/>
                </a:lnTo>
                <a:lnTo>
                  <a:pt x="392403" y="189407"/>
                </a:lnTo>
                <a:lnTo>
                  <a:pt x="396103" y="197676"/>
                </a:lnTo>
                <a:lnTo>
                  <a:pt x="398877" y="206102"/>
                </a:lnTo>
                <a:lnTo>
                  <a:pt x="401035" y="214840"/>
                </a:lnTo>
                <a:lnTo>
                  <a:pt x="402423" y="223577"/>
                </a:lnTo>
                <a:lnTo>
                  <a:pt x="403039" y="232471"/>
                </a:lnTo>
                <a:lnTo>
                  <a:pt x="402885" y="241365"/>
                </a:lnTo>
                <a:lnTo>
                  <a:pt x="402114" y="250103"/>
                </a:lnTo>
                <a:lnTo>
                  <a:pt x="400573" y="258840"/>
                </a:lnTo>
                <a:lnTo>
                  <a:pt x="398261" y="267422"/>
                </a:lnTo>
                <a:lnTo>
                  <a:pt x="395178" y="275848"/>
                </a:lnTo>
                <a:lnTo>
                  <a:pt x="391324" y="283805"/>
                </a:lnTo>
                <a:lnTo>
                  <a:pt x="387008" y="291763"/>
                </a:lnTo>
                <a:lnTo>
                  <a:pt x="381613" y="299252"/>
                </a:lnTo>
                <a:lnTo>
                  <a:pt x="375601" y="306274"/>
                </a:lnTo>
                <a:lnTo>
                  <a:pt x="369127" y="312983"/>
                </a:lnTo>
                <a:lnTo>
                  <a:pt x="329511" y="348870"/>
                </a:lnTo>
                <a:lnTo>
                  <a:pt x="251358" y="260713"/>
                </a:lnTo>
                <a:lnTo>
                  <a:pt x="279105" y="235436"/>
                </a:lnTo>
                <a:lnTo>
                  <a:pt x="279105" y="235124"/>
                </a:lnTo>
                <a:lnTo>
                  <a:pt x="282958" y="238712"/>
                </a:lnTo>
                <a:lnTo>
                  <a:pt x="286658" y="241521"/>
                </a:lnTo>
                <a:lnTo>
                  <a:pt x="290512" y="243237"/>
                </a:lnTo>
                <a:lnTo>
                  <a:pt x="294365" y="244329"/>
                </a:lnTo>
                <a:lnTo>
                  <a:pt x="298065" y="244798"/>
                </a:lnTo>
                <a:lnTo>
                  <a:pt x="301918" y="244641"/>
                </a:lnTo>
                <a:lnTo>
                  <a:pt x="305310" y="244173"/>
                </a:lnTo>
                <a:lnTo>
                  <a:pt x="308701" y="243237"/>
                </a:lnTo>
                <a:lnTo>
                  <a:pt x="311630" y="242145"/>
                </a:lnTo>
                <a:lnTo>
                  <a:pt x="314404" y="241053"/>
                </a:lnTo>
                <a:lnTo>
                  <a:pt x="316562" y="239649"/>
                </a:lnTo>
                <a:lnTo>
                  <a:pt x="318566" y="238556"/>
                </a:lnTo>
                <a:lnTo>
                  <a:pt x="319954" y="237620"/>
                </a:lnTo>
                <a:lnTo>
                  <a:pt x="320879" y="236996"/>
                </a:lnTo>
                <a:lnTo>
                  <a:pt x="321187" y="236840"/>
                </a:lnTo>
                <a:lnTo>
                  <a:pt x="343076" y="217024"/>
                </a:lnTo>
                <a:lnTo>
                  <a:pt x="346621" y="213123"/>
                </a:lnTo>
                <a:lnTo>
                  <a:pt x="349242" y="209379"/>
                </a:lnTo>
                <a:lnTo>
                  <a:pt x="351091" y="205478"/>
                </a:lnTo>
                <a:lnTo>
                  <a:pt x="352325" y="201733"/>
                </a:lnTo>
                <a:lnTo>
                  <a:pt x="352941" y="197988"/>
                </a:lnTo>
                <a:lnTo>
                  <a:pt x="352941" y="194400"/>
                </a:lnTo>
                <a:lnTo>
                  <a:pt x="352479" y="190967"/>
                </a:lnTo>
                <a:lnTo>
                  <a:pt x="351708" y="187690"/>
                </a:lnTo>
                <a:lnTo>
                  <a:pt x="350629" y="184882"/>
                </a:lnTo>
                <a:lnTo>
                  <a:pt x="349550" y="182385"/>
                </a:lnTo>
                <a:lnTo>
                  <a:pt x="348471" y="180045"/>
                </a:lnTo>
                <a:lnTo>
                  <a:pt x="347546" y="178172"/>
                </a:lnTo>
                <a:lnTo>
                  <a:pt x="346621" y="176924"/>
                </a:lnTo>
                <a:lnTo>
                  <a:pt x="346005" y="175988"/>
                </a:lnTo>
                <a:lnTo>
                  <a:pt x="345850" y="175832"/>
                </a:lnTo>
                <a:close/>
                <a:moveTo>
                  <a:pt x="267011" y="99677"/>
                </a:moveTo>
                <a:lnTo>
                  <a:pt x="275617" y="99832"/>
                </a:lnTo>
                <a:lnTo>
                  <a:pt x="284376" y="100609"/>
                </a:lnTo>
                <a:lnTo>
                  <a:pt x="292981" y="102316"/>
                </a:lnTo>
                <a:lnTo>
                  <a:pt x="301433" y="104645"/>
                </a:lnTo>
                <a:lnTo>
                  <a:pt x="309731" y="107751"/>
                </a:lnTo>
                <a:lnTo>
                  <a:pt x="317722" y="111632"/>
                </a:lnTo>
                <a:lnTo>
                  <a:pt x="325405" y="115979"/>
                </a:lnTo>
                <a:lnTo>
                  <a:pt x="332627" y="121414"/>
                </a:lnTo>
                <a:lnTo>
                  <a:pt x="339696" y="127313"/>
                </a:lnTo>
                <a:lnTo>
                  <a:pt x="346150" y="133990"/>
                </a:lnTo>
                <a:lnTo>
                  <a:pt x="355370" y="144237"/>
                </a:lnTo>
                <a:lnTo>
                  <a:pt x="334010" y="163800"/>
                </a:lnTo>
                <a:lnTo>
                  <a:pt x="330476" y="160384"/>
                </a:lnTo>
                <a:lnTo>
                  <a:pt x="326942" y="157900"/>
                </a:lnTo>
                <a:lnTo>
                  <a:pt x="323100" y="156192"/>
                </a:lnTo>
                <a:lnTo>
                  <a:pt x="319412" y="155105"/>
                </a:lnTo>
                <a:lnTo>
                  <a:pt x="315724" y="154639"/>
                </a:lnTo>
                <a:lnTo>
                  <a:pt x="312190" y="154639"/>
                </a:lnTo>
                <a:lnTo>
                  <a:pt x="308809" y="154950"/>
                </a:lnTo>
                <a:lnTo>
                  <a:pt x="305428" y="155726"/>
                </a:lnTo>
                <a:lnTo>
                  <a:pt x="302508" y="156658"/>
                </a:lnTo>
                <a:lnTo>
                  <a:pt x="299896" y="157589"/>
                </a:lnTo>
                <a:lnTo>
                  <a:pt x="297437" y="158676"/>
                </a:lnTo>
                <a:lnTo>
                  <a:pt x="295593" y="159608"/>
                </a:lnTo>
                <a:lnTo>
                  <a:pt x="294210" y="160384"/>
                </a:lnTo>
                <a:lnTo>
                  <a:pt x="293288" y="161005"/>
                </a:lnTo>
                <a:lnTo>
                  <a:pt x="292981" y="161160"/>
                </a:lnTo>
                <a:lnTo>
                  <a:pt x="269931" y="182276"/>
                </a:lnTo>
                <a:lnTo>
                  <a:pt x="266397" y="186002"/>
                </a:lnTo>
                <a:lnTo>
                  <a:pt x="263477" y="189883"/>
                </a:lnTo>
                <a:lnTo>
                  <a:pt x="261633" y="193610"/>
                </a:lnTo>
                <a:lnTo>
                  <a:pt x="260557" y="197647"/>
                </a:lnTo>
                <a:lnTo>
                  <a:pt x="260096" y="201217"/>
                </a:lnTo>
                <a:lnTo>
                  <a:pt x="260096" y="204788"/>
                </a:lnTo>
                <a:lnTo>
                  <a:pt x="260557" y="208359"/>
                </a:lnTo>
                <a:lnTo>
                  <a:pt x="261325" y="211465"/>
                </a:lnTo>
                <a:lnTo>
                  <a:pt x="262401" y="214415"/>
                </a:lnTo>
                <a:lnTo>
                  <a:pt x="263477" y="217209"/>
                </a:lnTo>
                <a:lnTo>
                  <a:pt x="264860" y="219383"/>
                </a:lnTo>
                <a:lnTo>
                  <a:pt x="265936" y="221246"/>
                </a:lnTo>
                <a:lnTo>
                  <a:pt x="266858" y="222643"/>
                </a:lnTo>
                <a:lnTo>
                  <a:pt x="267626" y="223730"/>
                </a:lnTo>
                <a:lnTo>
                  <a:pt x="267933" y="224196"/>
                </a:lnTo>
                <a:lnTo>
                  <a:pt x="240119" y="249193"/>
                </a:lnTo>
                <a:lnTo>
                  <a:pt x="162517" y="161781"/>
                </a:lnTo>
                <a:lnTo>
                  <a:pt x="201702" y="126071"/>
                </a:lnTo>
                <a:lnTo>
                  <a:pt x="208925" y="120327"/>
                </a:lnTo>
                <a:lnTo>
                  <a:pt x="216608" y="115048"/>
                </a:lnTo>
                <a:lnTo>
                  <a:pt x="224445" y="110701"/>
                </a:lnTo>
                <a:lnTo>
                  <a:pt x="232743" y="106819"/>
                </a:lnTo>
                <a:lnTo>
                  <a:pt x="241041" y="104024"/>
                </a:lnTo>
                <a:lnTo>
                  <a:pt x="249647" y="101695"/>
                </a:lnTo>
                <a:lnTo>
                  <a:pt x="258252" y="100298"/>
                </a:lnTo>
                <a:close/>
                <a:moveTo>
                  <a:pt x="396694" y="0"/>
                </a:moveTo>
                <a:lnTo>
                  <a:pt x="403195" y="0"/>
                </a:lnTo>
                <a:lnTo>
                  <a:pt x="409695" y="461"/>
                </a:lnTo>
                <a:lnTo>
                  <a:pt x="416660" y="1689"/>
                </a:lnTo>
                <a:lnTo>
                  <a:pt x="423780" y="3532"/>
                </a:lnTo>
                <a:lnTo>
                  <a:pt x="431210" y="5989"/>
                </a:lnTo>
                <a:lnTo>
                  <a:pt x="438639" y="9214"/>
                </a:lnTo>
                <a:lnTo>
                  <a:pt x="439568" y="9828"/>
                </a:lnTo>
                <a:lnTo>
                  <a:pt x="439877" y="11056"/>
                </a:lnTo>
                <a:lnTo>
                  <a:pt x="439722" y="12438"/>
                </a:lnTo>
                <a:lnTo>
                  <a:pt x="438948" y="13974"/>
                </a:lnTo>
                <a:lnTo>
                  <a:pt x="437710" y="15663"/>
                </a:lnTo>
                <a:lnTo>
                  <a:pt x="436008" y="17352"/>
                </a:lnTo>
                <a:lnTo>
                  <a:pt x="434305" y="18427"/>
                </a:lnTo>
                <a:lnTo>
                  <a:pt x="432603" y="19195"/>
                </a:lnTo>
                <a:lnTo>
                  <a:pt x="431055" y="19502"/>
                </a:lnTo>
                <a:lnTo>
                  <a:pt x="429662" y="19195"/>
                </a:lnTo>
                <a:lnTo>
                  <a:pt x="422232" y="16124"/>
                </a:lnTo>
                <a:lnTo>
                  <a:pt x="415113" y="13667"/>
                </a:lnTo>
                <a:lnTo>
                  <a:pt x="408612" y="12131"/>
                </a:lnTo>
                <a:lnTo>
                  <a:pt x="402576" y="11056"/>
                </a:lnTo>
                <a:lnTo>
                  <a:pt x="396849" y="10442"/>
                </a:lnTo>
                <a:lnTo>
                  <a:pt x="391741" y="10442"/>
                </a:lnTo>
                <a:lnTo>
                  <a:pt x="387098" y="10749"/>
                </a:lnTo>
                <a:lnTo>
                  <a:pt x="382919" y="11517"/>
                </a:lnTo>
                <a:lnTo>
                  <a:pt x="379359" y="12592"/>
                </a:lnTo>
                <a:lnTo>
                  <a:pt x="376418" y="13820"/>
                </a:lnTo>
                <a:lnTo>
                  <a:pt x="373787" y="15356"/>
                </a:lnTo>
                <a:lnTo>
                  <a:pt x="371929" y="17045"/>
                </a:lnTo>
                <a:lnTo>
                  <a:pt x="370227" y="19348"/>
                </a:lnTo>
                <a:lnTo>
                  <a:pt x="368989" y="22266"/>
                </a:lnTo>
                <a:lnTo>
                  <a:pt x="368215" y="25644"/>
                </a:lnTo>
                <a:lnTo>
                  <a:pt x="368060" y="29330"/>
                </a:lnTo>
                <a:lnTo>
                  <a:pt x="368524" y="33476"/>
                </a:lnTo>
                <a:lnTo>
                  <a:pt x="369763" y="37929"/>
                </a:lnTo>
                <a:lnTo>
                  <a:pt x="371620" y="42689"/>
                </a:lnTo>
                <a:lnTo>
                  <a:pt x="374561" y="47603"/>
                </a:lnTo>
                <a:lnTo>
                  <a:pt x="378430" y="52671"/>
                </a:lnTo>
                <a:lnTo>
                  <a:pt x="383228" y="57892"/>
                </a:lnTo>
                <a:lnTo>
                  <a:pt x="389265" y="63113"/>
                </a:lnTo>
                <a:lnTo>
                  <a:pt x="395920" y="68948"/>
                </a:lnTo>
                <a:lnTo>
                  <a:pt x="401492" y="74630"/>
                </a:lnTo>
                <a:lnTo>
                  <a:pt x="406445" y="80311"/>
                </a:lnTo>
                <a:lnTo>
                  <a:pt x="410005" y="85839"/>
                </a:lnTo>
                <a:lnTo>
                  <a:pt x="412946" y="91214"/>
                </a:lnTo>
                <a:lnTo>
                  <a:pt x="414648" y="96742"/>
                </a:lnTo>
                <a:lnTo>
                  <a:pt x="415577" y="102117"/>
                </a:lnTo>
                <a:lnTo>
                  <a:pt x="415422" y="107338"/>
                </a:lnTo>
                <a:lnTo>
                  <a:pt x="414339" y="112559"/>
                </a:lnTo>
                <a:lnTo>
                  <a:pt x="412327" y="117626"/>
                </a:lnTo>
                <a:lnTo>
                  <a:pt x="409076" y="122694"/>
                </a:lnTo>
                <a:lnTo>
                  <a:pt x="405826" y="127147"/>
                </a:lnTo>
                <a:lnTo>
                  <a:pt x="402111" y="131447"/>
                </a:lnTo>
                <a:lnTo>
                  <a:pt x="398397" y="135132"/>
                </a:lnTo>
                <a:lnTo>
                  <a:pt x="394527" y="138817"/>
                </a:lnTo>
                <a:lnTo>
                  <a:pt x="390503" y="141889"/>
                </a:lnTo>
                <a:lnTo>
                  <a:pt x="386633" y="144960"/>
                </a:lnTo>
                <a:lnTo>
                  <a:pt x="382764" y="147417"/>
                </a:lnTo>
                <a:lnTo>
                  <a:pt x="379204" y="149567"/>
                </a:lnTo>
                <a:lnTo>
                  <a:pt x="375799" y="151409"/>
                </a:lnTo>
                <a:lnTo>
                  <a:pt x="373013" y="152945"/>
                </a:lnTo>
                <a:lnTo>
                  <a:pt x="370536" y="154327"/>
                </a:lnTo>
                <a:lnTo>
                  <a:pt x="368524" y="155248"/>
                </a:lnTo>
                <a:lnTo>
                  <a:pt x="367131" y="155862"/>
                </a:lnTo>
                <a:lnTo>
                  <a:pt x="366357" y="156016"/>
                </a:lnTo>
                <a:lnTo>
                  <a:pt x="355368" y="144192"/>
                </a:lnTo>
                <a:lnTo>
                  <a:pt x="356142" y="143117"/>
                </a:lnTo>
                <a:lnTo>
                  <a:pt x="357535" y="142349"/>
                </a:lnTo>
                <a:lnTo>
                  <a:pt x="359702" y="141735"/>
                </a:lnTo>
                <a:lnTo>
                  <a:pt x="361869" y="141121"/>
                </a:lnTo>
                <a:lnTo>
                  <a:pt x="364190" y="140660"/>
                </a:lnTo>
                <a:lnTo>
                  <a:pt x="366512" y="140199"/>
                </a:lnTo>
                <a:lnTo>
                  <a:pt x="368524" y="139892"/>
                </a:lnTo>
                <a:lnTo>
                  <a:pt x="369917" y="139739"/>
                </a:lnTo>
                <a:lnTo>
                  <a:pt x="376108" y="137435"/>
                </a:lnTo>
                <a:lnTo>
                  <a:pt x="381526" y="134978"/>
                </a:lnTo>
                <a:lnTo>
                  <a:pt x="386169" y="132368"/>
                </a:lnTo>
                <a:lnTo>
                  <a:pt x="389884" y="129911"/>
                </a:lnTo>
                <a:lnTo>
                  <a:pt x="392824" y="127300"/>
                </a:lnTo>
                <a:lnTo>
                  <a:pt x="395301" y="125151"/>
                </a:lnTo>
                <a:lnTo>
                  <a:pt x="397004" y="123154"/>
                </a:lnTo>
                <a:lnTo>
                  <a:pt x="398242" y="121619"/>
                </a:lnTo>
                <a:lnTo>
                  <a:pt x="398861" y="120697"/>
                </a:lnTo>
                <a:lnTo>
                  <a:pt x="399016" y="120390"/>
                </a:lnTo>
                <a:lnTo>
                  <a:pt x="400099" y="118701"/>
                </a:lnTo>
                <a:lnTo>
                  <a:pt x="401028" y="116858"/>
                </a:lnTo>
                <a:lnTo>
                  <a:pt x="401956" y="114862"/>
                </a:lnTo>
                <a:lnTo>
                  <a:pt x="402730" y="112712"/>
                </a:lnTo>
                <a:lnTo>
                  <a:pt x="403195" y="110102"/>
                </a:lnTo>
                <a:lnTo>
                  <a:pt x="403349" y="107491"/>
                </a:lnTo>
                <a:lnTo>
                  <a:pt x="403040" y="104574"/>
                </a:lnTo>
                <a:lnTo>
                  <a:pt x="402111" y="101349"/>
                </a:lnTo>
                <a:lnTo>
                  <a:pt x="401028" y="98124"/>
                </a:lnTo>
                <a:lnTo>
                  <a:pt x="399170" y="94592"/>
                </a:lnTo>
                <a:lnTo>
                  <a:pt x="396849" y="90600"/>
                </a:lnTo>
                <a:lnTo>
                  <a:pt x="393753" y="86607"/>
                </a:lnTo>
                <a:lnTo>
                  <a:pt x="389729" y="82154"/>
                </a:lnTo>
                <a:lnTo>
                  <a:pt x="385086" y="77547"/>
                </a:lnTo>
                <a:lnTo>
                  <a:pt x="379359" y="72633"/>
                </a:lnTo>
                <a:lnTo>
                  <a:pt x="373632" y="67720"/>
                </a:lnTo>
                <a:lnTo>
                  <a:pt x="368834" y="62499"/>
                </a:lnTo>
                <a:lnTo>
                  <a:pt x="364655" y="57277"/>
                </a:lnTo>
                <a:lnTo>
                  <a:pt x="361404" y="52210"/>
                </a:lnTo>
                <a:lnTo>
                  <a:pt x="359083" y="46989"/>
                </a:lnTo>
                <a:lnTo>
                  <a:pt x="357225" y="41768"/>
                </a:lnTo>
                <a:lnTo>
                  <a:pt x="356452" y="36701"/>
                </a:lnTo>
                <a:lnTo>
                  <a:pt x="356606" y="31633"/>
                </a:lnTo>
                <a:lnTo>
                  <a:pt x="357535" y="26873"/>
                </a:lnTo>
                <a:lnTo>
                  <a:pt x="359547" y="22112"/>
                </a:lnTo>
                <a:lnTo>
                  <a:pt x="362178" y="17659"/>
                </a:lnTo>
                <a:lnTo>
                  <a:pt x="365738" y="13206"/>
                </a:lnTo>
                <a:lnTo>
                  <a:pt x="369917" y="9521"/>
                </a:lnTo>
                <a:lnTo>
                  <a:pt x="374406" y="6296"/>
                </a:lnTo>
                <a:lnTo>
                  <a:pt x="379514" y="3839"/>
                </a:lnTo>
                <a:lnTo>
                  <a:pt x="384776" y="1996"/>
                </a:lnTo>
                <a:lnTo>
                  <a:pt x="390503" y="614"/>
                </a:lnTo>
                <a:close/>
              </a:path>
            </a:pathLst>
          </a:custGeom>
          <a:solidFill>
            <a:srgbClr val="70D5E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ko-KR" altLang="en-US">
              <a:latin typeface="+mj-ea"/>
              <a:ea typeface="+mj-ea"/>
            </a:endParaRPr>
          </a:p>
        </p:txBody>
      </p:sp>
      <p:sp>
        <p:nvSpPr>
          <p:cNvPr id="95" name="Freeform 6"/>
          <p:cNvSpPr>
            <a:spLocks/>
          </p:cNvSpPr>
          <p:nvPr/>
        </p:nvSpPr>
        <p:spPr bwMode="auto">
          <a:xfrm>
            <a:off x="8387880" y="2134399"/>
            <a:ext cx="447397" cy="396662"/>
          </a:xfrm>
          <a:custGeom>
            <a:avLst/>
            <a:gdLst>
              <a:gd name="T0" fmla="*/ 2689 w 3491"/>
              <a:gd name="T1" fmla="*/ 15 h 3097"/>
              <a:gd name="T2" fmla="*/ 2963 w 3491"/>
              <a:gd name="T3" fmla="*/ 108 h 3097"/>
              <a:gd name="T4" fmla="*/ 3204 w 3491"/>
              <a:gd name="T5" fmla="*/ 281 h 3097"/>
              <a:gd name="T6" fmla="*/ 3382 w 3491"/>
              <a:gd name="T7" fmla="*/ 518 h 3097"/>
              <a:gd name="T8" fmla="*/ 3475 w 3491"/>
              <a:gd name="T9" fmla="*/ 786 h 3097"/>
              <a:gd name="T10" fmla="*/ 3486 w 3491"/>
              <a:gd name="T11" fmla="*/ 1066 h 3097"/>
              <a:gd name="T12" fmla="*/ 3413 w 3491"/>
              <a:gd name="T13" fmla="*/ 1339 h 3097"/>
              <a:gd name="T14" fmla="*/ 3256 w 3491"/>
              <a:gd name="T15" fmla="*/ 1586 h 3097"/>
              <a:gd name="T16" fmla="*/ 1965 w 3491"/>
              <a:gd name="T17" fmla="*/ 2838 h 3097"/>
              <a:gd name="T18" fmla="*/ 1873 w 3491"/>
              <a:gd name="T19" fmla="*/ 2828 h 3097"/>
              <a:gd name="T20" fmla="*/ 1821 w 3491"/>
              <a:gd name="T21" fmla="*/ 2749 h 3097"/>
              <a:gd name="T22" fmla="*/ 1853 w 3491"/>
              <a:gd name="T23" fmla="*/ 2662 h 3097"/>
              <a:gd name="T24" fmla="*/ 3153 w 3491"/>
              <a:gd name="T25" fmla="*/ 1355 h 3097"/>
              <a:gd name="T26" fmla="*/ 3242 w 3491"/>
              <a:gd name="T27" fmla="*/ 1126 h 3097"/>
              <a:gd name="T28" fmla="*/ 3253 w 3491"/>
              <a:gd name="T29" fmla="*/ 885 h 3097"/>
              <a:gd name="T30" fmla="*/ 3183 w 3491"/>
              <a:gd name="T31" fmla="*/ 653 h 3097"/>
              <a:gd name="T32" fmla="*/ 3035 w 3491"/>
              <a:gd name="T33" fmla="*/ 448 h 3097"/>
              <a:gd name="T34" fmla="*/ 2825 w 3491"/>
              <a:gd name="T35" fmla="*/ 301 h 3097"/>
              <a:gd name="T36" fmla="*/ 2586 w 3491"/>
              <a:gd name="T37" fmla="*/ 234 h 3097"/>
              <a:gd name="T38" fmla="*/ 2340 w 3491"/>
              <a:gd name="T39" fmla="*/ 243 h 3097"/>
              <a:gd name="T40" fmla="*/ 2108 w 3491"/>
              <a:gd name="T41" fmla="*/ 331 h 3097"/>
              <a:gd name="T42" fmla="*/ 378 w 3491"/>
              <a:gd name="T43" fmla="*/ 1972 h 3097"/>
              <a:gd name="T44" fmla="*/ 258 w 3491"/>
              <a:gd name="T45" fmla="*/ 2149 h 3097"/>
              <a:gd name="T46" fmla="*/ 218 w 3491"/>
              <a:gd name="T47" fmla="*/ 2350 h 3097"/>
              <a:gd name="T48" fmla="*/ 258 w 3491"/>
              <a:gd name="T49" fmla="*/ 2551 h 3097"/>
              <a:gd name="T50" fmla="*/ 378 w 3491"/>
              <a:gd name="T51" fmla="*/ 2728 h 3097"/>
              <a:gd name="T52" fmla="*/ 558 w 3491"/>
              <a:gd name="T53" fmla="*/ 2846 h 3097"/>
              <a:gd name="T54" fmla="*/ 763 w 3491"/>
              <a:gd name="T55" fmla="*/ 2885 h 3097"/>
              <a:gd name="T56" fmla="*/ 968 w 3491"/>
              <a:gd name="T57" fmla="*/ 2846 h 3097"/>
              <a:gd name="T58" fmla="*/ 1149 w 3491"/>
              <a:gd name="T59" fmla="*/ 2728 h 3097"/>
              <a:gd name="T60" fmla="*/ 2809 w 3491"/>
              <a:gd name="T61" fmla="*/ 1091 h 3097"/>
              <a:gd name="T62" fmla="*/ 2837 w 3491"/>
              <a:gd name="T63" fmla="*/ 942 h 3097"/>
              <a:gd name="T64" fmla="*/ 2791 w 3491"/>
              <a:gd name="T65" fmla="*/ 797 h 3097"/>
              <a:gd name="T66" fmla="*/ 2677 w 3491"/>
              <a:gd name="T67" fmla="*/ 685 h 3097"/>
              <a:gd name="T68" fmla="*/ 2528 w 3491"/>
              <a:gd name="T69" fmla="*/ 641 h 3097"/>
              <a:gd name="T70" fmla="*/ 2377 w 3491"/>
              <a:gd name="T71" fmla="*/ 668 h 3097"/>
              <a:gd name="T72" fmla="*/ 1082 w 3491"/>
              <a:gd name="T73" fmla="*/ 1906 h 3097"/>
              <a:gd name="T74" fmla="*/ 992 w 3491"/>
              <a:gd name="T75" fmla="*/ 1937 h 3097"/>
              <a:gd name="T76" fmla="*/ 911 w 3491"/>
              <a:gd name="T77" fmla="*/ 1887 h 3097"/>
              <a:gd name="T78" fmla="*/ 900 w 3491"/>
              <a:gd name="T79" fmla="*/ 1796 h 3097"/>
              <a:gd name="T80" fmla="*/ 2165 w 3491"/>
              <a:gd name="T81" fmla="*/ 546 h 3097"/>
              <a:gd name="T82" fmla="*/ 2354 w 3491"/>
              <a:gd name="T83" fmla="*/ 449 h 3097"/>
              <a:gd name="T84" fmla="*/ 2562 w 3491"/>
              <a:gd name="T85" fmla="*/ 429 h 3097"/>
              <a:gd name="T86" fmla="*/ 2763 w 3491"/>
              <a:gd name="T87" fmla="*/ 488 h 3097"/>
              <a:gd name="T88" fmla="*/ 2932 w 3491"/>
              <a:gd name="T89" fmla="*/ 623 h 3097"/>
              <a:gd name="T90" fmla="*/ 3032 w 3491"/>
              <a:gd name="T91" fmla="*/ 809 h 3097"/>
              <a:gd name="T92" fmla="*/ 3053 w 3491"/>
              <a:gd name="T93" fmla="*/ 1012 h 3097"/>
              <a:gd name="T94" fmla="*/ 2993 w 3491"/>
              <a:gd name="T95" fmla="*/ 1209 h 3097"/>
              <a:gd name="T96" fmla="*/ 1303 w 3491"/>
              <a:gd name="T97" fmla="*/ 2879 h 3097"/>
              <a:gd name="T98" fmla="*/ 1094 w 3491"/>
              <a:gd name="T99" fmla="*/ 3025 h 3097"/>
              <a:gd name="T100" fmla="*/ 855 w 3491"/>
              <a:gd name="T101" fmla="*/ 3092 h 3097"/>
              <a:gd name="T102" fmla="*/ 609 w 3491"/>
              <a:gd name="T103" fmla="*/ 3083 h 3097"/>
              <a:gd name="T104" fmla="*/ 377 w 3491"/>
              <a:gd name="T105" fmla="*/ 2995 h 3097"/>
              <a:gd name="T106" fmla="*/ 178 w 3491"/>
              <a:gd name="T107" fmla="*/ 2832 h 3097"/>
              <a:gd name="T108" fmla="*/ 51 w 3491"/>
              <a:gd name="T109" fmla="*/ 2617 h 3097"/>
              <a:gd name="T110" fmla="*/ 0 w 3491"/>
              <a:gd name="T111" fmla="*/ 2381 h 3097"/>
              <a:gd name="T112" fmla="*/ 30 w 3491"/>
              <a:gd name="T113" fmla="*/ 2141 h 3097"/>
              <a:gd name="T114" fmla="*/ 139 w 3491"/>
              <a:gd name="T115" fmla="*/ 1920 h 3097"/>
              <a:gd name="T116" fmla="*/ 1872 w 3491"/>
              <a:gd name="T117" fmla="*/ 230 h 3097"/>
              <a:gd name="T118" fmla="*/ 2123 w 3491"/>
              <a:gd name="T119" fmla="*/ 76 h 3097"/>
              <a:gd name="T120" fmla="*/ 2402 w 3491"/>
              <a:gd name="T121" fmla="*/ 5 h 30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491" h="3097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rgbClr val="70D5E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+mj-ea"/>
              <a:ea typeface="+mj-ea"/>
            </a:endParaRPr>
          </a:p>
        </p:txBody>
      </p:sp>
      <p:sp>
        <p:nvSpPr>
          <p:cNvPr id="97" name="Freeform 36"/>
          <p:cNvSpPr>
            <a:spLocks noEditPoints="1"/>
          </p:cNvSpPr>
          <p:nvPr/>
        </p:nvSpPr>
        <p:spPr bwMode="auto">
          <a:xfrm>
            <a:off x="3725339" y="2146851"/>
            <a:ext cx="243606" cy="409725"/>
          </a:xfrm>
          <a:custGeom>
            <a:avLst/>
            <a:gdLst>
              <a:gd name="T0" fmla="*/ 937 w 1926"/>
              <a:gd name="T1" fmla="*/ 3639 h 4045"/>
              <a:gd name="T2" fmla="*/ 893 w 1926"/>
              <a:gd name="T3" fmla="*/ 3665 h 4045"/>
              <a:gd name="T4" fmla="*/ 863 w 1926"/>
              <a:gd name="T5" fmla="*/ 3712 h 4045"/>
              <a:gd name="T6" fmla="*/ 851 w 1926"/>
              <a:gd name="T7" fmla="*/ 3772 h 4045"/>
              <a:gd name="T8" fmla="*/ 863 w 1926"/>
              <a:gd name="T9" fmla="*/ 3832 h 4045"/>
              <a:gd name="T10" fmla="*/ 893 w 1926"/>
              <a:gd name="T11" fmla="*/ 3878 h 4045"/>
              <a:gd name="T12" fmla="*/ 937 w 1926"/>
              <a:gd name="T13" fmla="*/ 3905 h 4045"/>
              <a:gd name="T14" fmla="*/ 988 w 1926"/>
              <a:gd name="T15" fmla="*/ 3905 h 4045"/>
              <a:gd name="T16" fmla="*/ 1033 w 1926"/>
              <a:gd name="T17" fmla="*/ 3878 h 4045"/>
              <a:gd name="T18" fmla="*/ 1064 w 1926"/>
              <a:gd name="T19" fmla="*/ 3832 h 4045"/>
              <a:gd name="T20" fmla="*/ 1075 w 1926"/>
              <a:gd name="T21" fmla="*/ 3772 h 4045"/>
              <a:gd name="T22" fmla="*/ 1064 w 1926"/>
              <a:gd name="T23" fmla="*/ 3712 h 4045"/>
              <a:gd name="T24" fmla="*/ 1033 w 1926"/>
              <a:gd name="T25" fmla="*/ 3665 h 4045"/>
              <a:gd name="T26" fmla="*/ 988 w 1926"/>
              <a:gd name="T27" fmla="*/ 3639 h 4045"/>
              <a:gd name="T28" fmla="*/ 156 w 1926"/>
              <a:gd name="T29" fmla="*/ 434 h 4045"/>
              <a:gd name="T30" fmla="*/ 1770 w 1926"/>
              <a:gd name="T31" fmla="*/ 3540 h 4045"/>
              <a:gd name="T32" fmla="*/ 156 w 1926"/>
              <a:gd name="T33" fmla="*/ 434 h 4045"/>
              <a:gd name="T34" fmla="*/ 716 w 1926"/>
              <a:gd name="T35" fmla="*/ 200 h 4045"/>
              <a:gd name="T36" fmla="*/ 701 w 1926"/>
              <a:gd name="T37" fmla="*/ 217 h 4045"/>
              <a:gd name="T38" fmla="*/ 701 w 1926"/>
              <a:gd name="T39" fmla="*/ 243 h 4045"/>
              <a:gd name="T40" fmla="*/ 716 w 1926"/>
              <a:gd name="T41" fmla="*/ 260 h 4045"/>
              <a:gd name="T42" fmla="*/ 1199 w 1926"/>
              <a:gd name="T43" fmla="*/ 262 h 4045"/>
              <a:gd name="T44" fmla="*/ 1218 w 1926"/>
              <a:gd name="T45" fmla="*/ 254 h 4045"/>
              <a:gd name="T46" fmla="*/ 1226 w 1926"/>
              <a:gd name="T47" fmla="*/ 230 h 4045"/>
              <a:gd name="T48" fmla="*/ 1218 w 1926"/>
              <a:gd name="T49" fmla="*/ 207 h 4045"/>
              <a:gd name="T50" fmla="*/ 1199 w 1926"/>
              <a:gd name="T51" fmla="*/ 197 h 4045"/>
              <a:gd name="T52" fmla="*/ 224 w 1926"/>
              <a:gd name="T53" fmla="*/ 0 h 4045"/>
              <a:gd name="T54" fmla="*/ 1738 w 1926"/>
              <a:gd name="T55" fmla="*/ 4 h 4045"/>
              <a:gd name="T56" fmla="*/ 1805 w 1926"/>
              <a:gd name="T57" fmla="*/ 31 h 4045"/>
              <a:gd name="T58" fmla="*/ 1860 w 1926"/>
              <a:gd name="T59" fmla="*/ 81 h 4045"/>
              <a:gd name="T60" fmla="*/ 1900 w 1926"/>
              <a:gd name="T61" fmla="*/ 148 h 4045"/>
              <a:gd name="T62" fmla="*/ 1923 w 1926"/>
              <a:gd name="T63" fmla="*/ 229 h 4045"/>
              <a:gd name="T64" fmla="*/ 1926 w 1926"/>
              <a:gd name="T65" fmla="*/ 3772 h 4045"/>
              <a:gd name="T66" fmla="*/ 1915 w 1926"/>
              <a:gd name="T67" fmla="*/ 3857 h 4045"/>
              <a:gd name="T68" fmla="*/ 1882 w 1926"/>
              <a:gd name="T69" fmla="*/ 3932 h 4045"/>
              <a:gd name="T70" fmla="*/ 1834 w 1926"/>
              <a:gd name="T71" fmla="*/ 3992 h 4045"/>
              <a:gd name="T72" fmla="*/ 1773 w 1926"/>
              <a:gd name="T73" fmla="*/ 4032 h 4045"/>
              <a:gd name="T74" fmla="*/ 1702 w 1926"/>
              <a:gd name="T75" fmla="*/ 4045 h 4045"/>
              <a:gd name="T76" fmla="*/ 188 w 1926"/>
              <a:gd name="T77" fmla="*/ 4041 h 4045"/>
              <a:gd name="T78" fmla="*/ 122 w 1926"/>
              <a:gd name="T79" fmla="*/ 4014 h 4045"/>
              <a:gd name="T80" fmla="*/ 66 w 1926"/>
              <a:gd name="T81" fmla="*/ 3964 h 4045"/>
              <a:gd name="T82" fmla="*/ 25 w 1926"/>
              <a:gd name="T83" fmla="*/ 3897 h 4045"/>
              <a:gd name="T84" fmla="*/ 3 w 1926"/>
              <a:gd name="T85" fmla="*/ 3816 h 4045"/>
              <a:gd name="T86" fmla="*/ 0 w 1926"/>
              <a:gd name="T87" fmla="*/ 273 h 4045"/>
              <a:gd name="T88" fmla="*/ 12 w 1926"/>
              <a:gd name="T89" fmla="*/ 188 h 4045"/>
              <a:gd name="T90" fmla="*/ 43 w 1926"/>
              <a:gd name="T91" fmla="*/ 113 h 4045"/>
              <a:gd name="T92" fmla="*/ 92 w 1926"/>
              <a:gd name="T93" fmla="*/ 53 h 4045"/>
              <a:gd name="T94" fmla="*/ 154 w 1926"/>
              <a:gd name="T95" fmla="*/ 13 h 4045"/>
              <a:gd name="T96" fmla="*/ 224 w 1926"/>
              <a:gd name="T97" fmla="*/ 0 h 40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926" h="4045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rgbClr val="70D5E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+mj-ea"/>
              <a:ea typeface="+mj-ea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D4E8C7C2-8C26-4A6D-ACB5-3084ACB4DE84}"/>
              </a:ext>
            </a:extLst>
          </p:cNvPr>
          <p:cNvSpPr/>
          <p:nvPr/>
        </p:nvSpPr>
        <p:spPr>
          <a:xfrm>
            <a:off x="0" y="32512"/>
            <a:ext cx="12192000" cy="79952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latinLnBrk="0">
              <a:defRPr/>
            </a:pPr>
            <a:endParaRPr lang="en-US" altLang="ko-KR" sz="2000" kern="0" dirty="0">
              <a:solidFill>
                <a:prstClr val="black">
                  <a:lumMod val="65000"/>
                  <a:lumOff val="35000"/>
                </a:prstClr>
              </a:solidFill>
              <a:latin typeface="+mj-ea"/>
              <a:ea typeface="+mj-ea"/>
            </a:endParaRPr>
          </a:p>
          <a:p>
            <a:pPr lvl="1" latinLnBrk="0">
              <a:defRPr/>
            </a:pPr>
            <a:endParaRPr lang="en-US" altLang="ko-KR" sz="2000" kern="0" dirty="0">
              <a:solidFill>
                <a:prstClr val="black">
                  <a:lumMod val="65000"/>
                  <a:lumOff val="35000"/>
                </a:prstClr>
              </a:solidFill>
              <a:latin typeface="+mj-ea"/>
              <a:ea typeface="+mj-ea"/>
            </a:endParaRPr>
          </a:p>
          <a:p>
            <a:pPr lvl="1" latinLnBrk="0">
              <a:defRPr/>
            </a:pPr>
            <a:r>
              <a:rPr lang="en-US" altLang="ko-KR" sz="20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+mj-ea"/>
                <a:ea typeface="+mj-ea"/>
              </a:rPr>
              <a:t>3. Clustering</a:t>
            </a:r>
            <a:r>
              <a:rPr lang="ko-KR" altLang="en-US" sz="20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+mj-ea"/>
                <a:ea typeface="+mj-ea"/>
              </a:rPr>
              <a:t> </a:t>
            </a:r>
            <a:r>
              <a:rPr lang="en-US" altLang="ko-KR" sz="20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+mj-ea"/>
                <a:ea typeface="+mj-ea"/>
              </a:rPr>
              <a:t>(k-means clustering)</a:t>
            </a:r>
          </a:p>
          <a:p>
            <a:pPr lvl="1" latinLnBrk="0">
              <a:defRPr/>
            </a:pPr>
            <a:endParaRPr lang="en-US" altLang="ko-KR" sz="2000" kern="0" dirty="0">
              <a:solidFill>
                <a:prstClr val="black">
                  <a:lumMod val="65000"/>
                  <a:lumOff val="35000"/>
                </a:prstClr>
              </a:solidFill>
              <a:latin typeface="+mj-ea"/>
              <a:ea typeface="+mj-ea"/>
            </a:endParaRPr>
          </a:p>
          <a:p>
            <a:pPr lvl="1" latinLnBrk="0">
              <a:defRPr/>
            </a:pPr>
            <a:endParaRPr lang="en-US" altLang="ko-KR" sz="2000" kern="0" dirty="0">
              <a:solidFill>
                <a:prstClr val="black">
                  <a:lumMod val="65000"/>
                  <a:lumOff val="35000"/>
                </a:prstClr>
              </a:solidFill>
              <a:latin typeface="+mj-ea"/>
              <a:ea typeface="+mj-ea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18620B61-D401-EBC9-D57C-BB9EFE64FC98}"/>
              </a:ext>
            </a:extLst>
          </p:cNvPr>
          <p:cNvSpPr/>
          <p:nvPr/>
        </p:nvSpPr>
        <p:spPr>
          <a:xfrm>
            <a:off x="9761479" y="3429000"/>
            <a:ext cx="2207112" cy="2862322"/>
          </a:xfrm>
          <a:prstGeom prst="rect">
            <a:avLst/>
          </a:prstGeom>
          <a:ln>
            <a:solidFill>
              <a:srgbClr val="7030A0"/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latin typeface="+mj-ea"/>
                <a:ea typeface="+mj-ea"/>
              </a:rPr>
              <a:t>CLUSTER 5</a:t>
            </a:r>
          </a:p>
          <a:p>
            <a:pPr marL="228600" indent="-228600">
              <a:buAutoNum type="arabicPeriod"/>
            </a:pPr>
            <a:r>
              <a:rPr lang="en-US" altLang="ko-KR" sz="1200" b="0" dirty="0">
                <a:effectLst/>
                <a:latin typeface="+mj-ea"/>
                <a:ea typeface="+mj-ea"/>
              </a:rPr>
              <a:t> </a:t>
            </a:r>
            <a:r>
              <a:rPr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M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iddle class &amp; low purchase power</a:t>
            </a:r>
          </a:p>
          <a:p>
            <a:endParaRPr lang="ko-KR" altLang="en-US" sz="1200" b="0" dirty="0">
              <a:effectLst/>
              <a:latin typeface="+mj-ea"/>
              <a:ea typeface="+mj-ea"/>
            </a:endParaRPr>
          </a:p>
          <a:p>
            <a:r>
              <a:rPr lang="en-US" altLang="ko-KR" sz="1200" b="0" dirty="0">
                <a:effectLst/>
                <a:latin typeface="+mj-ea"/>
                <a:ea typeface="+mj-ea"/>
              </a:rPr>
              <a:t>2. V</a:t>
            </a:r>
            <a:r>
              <a:rPr lang="en-US" altLang="ko-KR" sz="1200" dirty="0">
                <a:latin typeface="+mj-ea"/>
                <a:ea typeface="+mj-ea"/>
              </a:rPr>
              <a:t>arious age range</a:t>
            </a:r>
          </a:p>
          <a:p>
            <a:endParaRPr lang="en-US" altLang="ko-KR" sz="1200" b="0" dirty="0">
              <a:effectLst/>
              <a:latin typeface="+mj-ea"/>
              <a:ea typeface="+mj-ea"/>
            </a:endParaRPr>
          </a:p>
          <a:p>
            <a:r>
              <a:rPr lang="en-US" altLang="ko-KR" sz="1200" dirty="0">
                <a:latin typeface="+mj-ea"/>
                <a:ea typeface="+mj-ea"/>
              </a:rPr>
              <a:t>3. Married, large family, many kids</a:t>
            </a:r>
            <a:endParaRPr lang="en-US" altLang="ko-KR" sz="1200" b="0" dirty="0">
              <a:effectLst/>
              <a:latin typeface="+mj-ea"/>
              <a:ea typeface="+mj-ea"/>
            </a:endParaRPr>
          </a:p>
          <a:p>
            <a:endParaRPr lang="ko-KR" altLang="en-US" sz="1200" b="0" dirty="0">
              <a:effectLst/>
              <a:latin typeface="+mj-ea"/>
              <a:ea typeface="+mj-ea"/>
            </a:endParaRPr>
          </a:p>
          <a:p>
            <a:r>
              <a:rPr lang="en-US" altLang="ko-KR" sz="1200" dirty="0">
                <a:latin typeface="+mj-ea"/>
                <a:ea typeface="+mj-ea"/>
              </a:rPr>
              <a:t>4. No brand preferences, purchased a lot of items</a:t>
            </a:r>
          </a:p>
          <a:p>
            <a:endParaRPr lang="en-US" altLang="ko-KR" sz="1200" b="0" dirty="0">
              <a:effectLst/>
              <a:latin typeface="+mj-ea"/>
              <a:ea typeface="+mj-ea"/>
            </a:endParaRPr>
          </a:p>
          <a:p>
            <a:endParaRPr lang="en-US" altLang="ko-KR" sz="1200" b="0" dirty="0">
              <a:effectLst/>
              <a:latin typeface="+mj-ea"/>
              <a:ea typeface="+mj-ea"/>
            </a:endParaRPr>
          </a:p>
          <a:p>
            <a:endParaRPr lang="ko-KR" altLang="en-US" sz="1200" b="0" dirty="0">
              <a:effectLst/>
              <a:latin typeface="+mj-ea"/>
              <a:ea typeface="+mj-ea"/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67364B43-6924-8596-02AB-50263F157A08}"/>
              </a:ext>
            </a:extLst>
          </p:cNvPr>
          <p:cNvGrpSpPr/>
          <p:nvPr/>
        </p:nvGrpSpPr>
        <p:grpSpPr>
          <a:xfrm>
            <a:off x="10023170" y="1457802"/>
            <a:ext cx="1734937" cy="1734937"/>
            <a:chOff x="4369564" y="1893158"/>
            <a:chExt cx="3344779" cy="3344778"/>
          </a:xfrm>
        </p:grpSpPr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3197F4B8-878E-7054-F4DC-8AEF8EDFB4AA}"/>
                </a:ext>
              </a:extLst>
            </p:cNvPr>
            <p:cNvSpPr/>
            <p:nvPr/>
          </p:nvSpPr>
          <p:spPr>
            <a:xfrm>
              <a:off x="4369564" y="1893158"/>
              <a:ext cx="3344779" cy="3344778"/>
            </a:xfrm>
            <a:prstGeom prst="rect">
              <a:avLst/>
            </a:prstGeom>
            <a:gradFill>
              <a:gsLst>
                <a:gs pos="50000">
                  <a:schemeClr val="bg1">
                    <a:lumMod val="95000"/>
                  </a:schemeClr>
                </a:gs>
                <a:gs pos="50000">
                  <a:srgbClr val="70D5EC"/>
                </a:gs>
              </a:gsLst>
              <a:lin ang="1272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E7F4D1F1-EF34-29AC-F8E8-BD504B380E8E}"/>
                </a:ext>
              </a:extLst>
            </p:cNvPr>
            <p:cNvSpPr/>
            <p:nvPr/>
          </p:nvSpPr>
          <p:spPr>
            <a:xfrm>
              <a:off x="4610508" y="2134103"/>
              <a:ext cx="2862890" cy="28628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 sz="2000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56" name="Freeform 6">
            <a:extLst>
              <a:ext uri="{FF2B5EF4-FFF2-40B4-BE49-F238E27FC236}">
                <a16:creationId xmlns:a16="http://schemas.microsoft.com/office/drawing/2014/main" id="{5C542215-9E95-8E09-B8F1-D361796AF54F}"/>
              </a:ext>
            </a:extLst>
          </p:cNvPr>
          <p:cNvSpPr>
            <a:spLocks/>
          </p:cNvSpPr>
          <p:nvPr/>
        </p:nvSpPr>
        <p:spPr bwMode="auto">
          <a:xfrm>
            <a:off x="10702049" y="2112859"/>
            <a:ext cx="447397" cy="396662"/>
          </a:xfrm>
          <a:custGeom>
            <a:avLst/>
            <a:gdLst>
              <a:gd name="T0" fmla="*/ 2689 w 3491"/>
              <a:gd name="T1" fmla="*/ 15 h 3097"/>
              <a:gd name="T2" fmla="*/ 2963 w 3491"/>
              <a:gd name="T3" fmla="*/ 108 h 3097"/>
              <a:gd name="T4" fmla="*/ 3204 w 3491"/>
              <a:gd name="T5" fmla="*/ 281 h 3097"/>
              <a:gd name="T6" fmla="*/ 3382 w 3491"/>
              <a:gd name="T7" fmla="*/ 518 h 3097"/>
              <a:gd name="T8" fmla="*/ 3475 w 3491"/>
              <a:gd name="T9" fmla="*/ 786 h 3097"/>
              <a:gd name="T10" fmla="*/ 3486 w 3491"/>
              <a:gd name="T11" fmla="*/ 1066 h 3097"/>
              <a:gd name="T12" fmla="*/ 3413 w 3491"/>
              <a:gd name="T13" fmla="*/ 1339 h 3097"/>
              <a:gd name="T14" fmla="*/ 3256 w 3491"/>
              <a:gd name="T15" fmla="*/ 1586 h 3097"/>
              <a:gd name="T16" fmla="*/ 1965 w 3491"/>
              <a:gd name="T17" fmla="*/ 2838 h 3097"/>
              <a:gd name="T18" fmla="*/ 1873 w 3491"/>
              <a:gd name="T19" fmla="*/ 2828 h 3097"/>
              <a:gd name="T20" fmla="*/ 1821 w 3491"/>
              <a:gd name="T21" fmla="*/ 2749 h 3097"/>
              <a:gd name="T22" fmla="*/ 1853 w 3491"/>
              <a:gd name="T23" fmla="*/ 2662 h 3097"/>
              <a:gd name="T24" fmla="*/ 3153 w 3491"/>
              <a:gd name="T25" fmla="*/ 1355 h 3097"/>
              <a:gd name="T26" fmla="*/ 3242 w 3491"/>
              <a:gd name="T27" fmla="*/ 1126 h 3097"/>
              <a:gd name="T28" fmla="*/ 3253 w 3491"/>
              <a:gd name="T29" fmla="*/ 885 h 3097"/>
              <a:gd name="T30" fmla="*/ 3183 w 3491"/>
              <a:gd name="T31" fmla="*/ 653 h 3097"/>
              <a:gd name="T32" fmla="*/ 3035 w 3491"/>
              <a:gd name="T33" fmla="*/ 448 h 3097"/>
              <a:gd name="T34" fmla="*/ 2825 w 3491"/>
              <a:gd name="T35" fmla="*/ 301 h 3097"/>
              <a:gd name="T36" fmla="*/ 2586 w 3491"/>
              <a:gd name="T37" fmla="*/ 234 h 3097"/>
              <a:gd name="T38" fmla="*/ 2340 w 3491"/>
              <a:gd name="T39" fmla="*/ 243 h 3097"/>
              <a:gd name="T40" fmla="*/ 2108 w 3491"/>
              <a:gd name="T41" fmla="*/ 331 h 3097"/>
              <a:gd name="T42" fmla="*/ 378 w 3491"/>
              <a:gd name="T43" fmla="*/ 1972 h 3097"/>
              <a:gd name="T44" fmla="*/ 258 w 3491"/>
              <a:gd name="T45" fmla="*/ 2149 h 3097"/>
              <a:gd name="T46" fmla="*/ 218 w 3491"/>
              <a:gd name="T47" fmla="*/ 2350 h 3097"/>
              <a:gd name="T48" fmla="*/ 258 w 3491"/>
              <a:gd name="T49" fmla="*/ 2551 h 3097"/>
              <a:gd name="T50" fmla="*/ 378 w 3491"/>
              <a:gd name="T51" fmla="*/ 2728 h 3097"/>
              <a:gd name="T52" fmla="*/ 558 w 3491"/>
              <a:gd name="T53" fmla="*/ 2846 h 3097"/>
              <a:gd name="T54" fmla="*/ 763 w 3491"/>
              <a:gd name="T55" fmla="*/ 2885 h 3097"/>
              <a:gd name="T56" fmla="*/ 968 w 3491"/>
              <a:gd name="T57" fmla="*/ 2846 h 3097"/>
              <a:gd name="T58" fmla="*/ 1149 w 3491"/>
              <a:gd name="T59" fmla="*/ 2728 h 3097"/>
              <a:gd name="T60" fmla="*/ 2809 w 3491"/>
              <a:gd name="T61" fmla="*/ 1091 h 3097"/>
              <a:gd name="T62" fmla="*/ 2837 w 3491"/>
              <a:gd name="T63" fmla="*/ 942 h 3097"/>
              <a:gd name="T64" fmla="*/ 2791 w 3491"/>
              <a:gd name="T65" fmla="*/ 797 h 3097"/>
              <a:gd name="T66" fmla="*/ 2677 w 3491"/>
              <a:gd name="T67" fmla="*/ 685 h 3097"/>
              <a:gd name="T68" fmla="*/ 2528 w 3491"/>
              <a:gd name="T69" fmla="*/ 641 h 3097"/>
              <a:gd name="T70" fmla="*/ 2377 w 3491"/>
              <a:gd name="T71" fmla="*/ 668 h 3097"/>
              <a:gd name="T72" fmla="*/ 1082 w 3491"/>
              <a:gd name="T73" fmla="*/ 1906 h 3097"/>
              <a:gd name="T74" fmla="*/ 992 w 3491"/>
              <a:gd name="T75" fmla="*/ 1937 h 3097"/>
              <a:gd name="T76" fmla="*/ 911 w 3491"/>
              <a:gd name="T77" fmla="*/ 1887 h 3097"/>
              <a:gd name="T78" fmla="*/ 900 w 3491"/>
              <a:gd name="T79" fmla="*/ 1796 h 3097"/>
              <a:gd name="T80" fmla="*/ 2165 w 3491"/>
              <a:gd name="T81" fmla="*/ 546 h 3097"/>
              <a:gd name="T82" fmla="*/ 2354 w 3491"/>
              <a:gd name="T83" fmla="*/ 449 h 3097"/>
              <a:gd name="T84" fmla="*/ 2562 w 3491"/>
              <a:gd name="T85" fmla="*/ 429 h 3097"/>
              <a:gd name="T86" fmla="*/ 2763 w 3491"/>
              <a:gd name="T87" fmla="*/ 488 h 3097"/>
              <a:gd name="T88" fmla="*/ 2932 w 3491"/>
              <a:gd name="T89" fmla="*/ 623 h 3097"/>
              <a:gd name="T90" fmla="*/ 3032 w 3491"/>
              <a:gd name="T91" fmla="*/ 809 h 3097"/>
              <a:gd name="T92" fmla="*/ 3053 w 3491"/>
              <a:gd name="T93" fmla="*/ 1012 h 3097"/>
              <a:gd name="T94" fmla="*/ 2993 w 3491"/>
              <a:gd name="T95" fmla="*/ 1209 h 3097"/>
              <a:gd name="T96" fmla="*/ 1303 w 3491"/>
              <a:gd name="T97" fmla="*/ 2879 h 3097"/>
              <a:gd name="T98" fmla="*/ 1094 w 3491"/>
              <a:gd name="T99" fmla="*/ 3025 h 3097"/>
              <a:gd name="T100" fmla="*/ 855 w 3491"/>
              <a:gd name="T101" fmla="*/ 3092 h 3097"/>
              <a:gd name="T102" fmla="*/ 609 w 3491"/>
              <a:gd name="T103" fmla="*/ 3083 h 3097"/>
              <a:gd name="T104" fmla="*/ 377 w 3491"/>
              <a:gd name="T105" fmla="*/ 2995 h 3097"/>
              <a:gd name="T106" fmla="*/ 178 w 3491"/>
              <a:gd name="T107" fmla="*/ 2832 h 3097"/>
              <a:gd name="T108" fmla="*/ 51 w 3491"/>
              <a:gd name="T109" fmla="*/ 2617 h 3097"/>
              <a:gd name="T110" fmla="*/ 0 w 3491"/>
              <a:gd name="T111" fmla="*/ 2381 h 3097"/>
              <a:gd name="T112" fmla="*/ 30 w 3491"/>
              <a:gd name="T113" fmla="*/ 2141 h 3097"/>
              <a:gd name="T114" fmla="*/ 139 w 3491"/>
              <a:gd name="T115" fmla="*/ 1920 h 3097"/>
              <a:gd name="T116" fmla="*/ 1872 w 3491"/>
              <a:gd name="T117" fmla="*/ 230 h 3097"/>
              <a:gd name="T118" fmla="*/ 2123 w 3491"/>
              <a:gd name="T119" fmla="*/ 76 h 3097"/>
              <a:gd name="T120" fmla="*/ 2402 w 3491"/>
              <a:gd name="T121" fmla="*/ 5 h 30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491" h="3097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rgbClr val="70D5E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+mj-ea"/>
              <a:ea typeface="+mj-ea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2EEDFD4-024E-2180-9FA7-57B75AB5023B}"/>
              </a:ext>
            </a:extLst>
          </p:cNvPr>
          <p:cNvSpPr txBox="1"/>
          <p:nvPr/>
        </p:nvSpPr>
        <p:spPr>
          <a:xfrm>
            <a:off x="327075" y="1077302"/>
            <a:ext cx="214844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1" dirty="0">
                <a:effectLst/>
                <a:latin typeface="+mj-ea"/>
                <a:ea typeface="+mj-ea"/>
              </a:rPr>
              <a:t>**</a:t>
            </a:r>
            <a:r>
              <a:rPr lang="en-US" altLang="ko-KR" sz="1200" b="1" dirty="0">
                <a:effectLst/>
                <a:latin typeface="+mj-ea"/>
                <a:ea typeface="+mj-ea"/>
              </a:rPr>
              <a:t>estimated as elderlies</a:t>
            </a:r>
            <a:r>
              <a:rPr lang="ko-KR" altLang="en-US" sz="1200" b="1" dirty="0">
                <a:effectLst/>
                <a:latin typeface="+mj-ea"/>
                <a:ea typeface="+mj-ea"/>
              </a:rPr>
              <a:t>**</a:t>
            </a:r>
            <a:endParaRPr lang="ko-KR" altLang="en-US" sz="1200" b="0" dirty="0">
              <a:effectLst/>
              <a:latin typeface="+mj-ea"/>
              <a:ea typeface="+mj-ea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969E9AB-D1C9-6903-4410-426C72E01F6C}"/>
              </a:ext>
            </a:extLst>
          </p:cNvPr>
          <p:cNvSpPr txBox="1"/>
          <p:nvPr/>
        </p:nvSpPr>
        <p:spPr>
          <a:xfrm>
            <a:off x="3181991" y="959128"/>
            <a:ext cx="129349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b="1" dirty="0">
                <a:effectLst/>
                <a:latin typeface="+mj-ea"/>
                <a:ea typeface="+mj-ea"/>
              </a:rPr>
              <a:t>**</a:t>
            </a:r>
            <a:r>
              <a:rPr lang="en-US" altLang="ko-KR" sz="1200" b="1" dirty="0">
                <a:effectLst/>
                <a:latin typeface="+mj-ea"/>
                <a:ea typeface="+mj-ea"/>
              </a:rPr>
              <a:t>estimated as </a:t>
            </a:r>
          </a:p>
          <a:p>
            <a:pPr algn="ctr"/>
            <a:r>
              <a:rPr lang="en-US" altLang="ko-KR" sz="1200" b="1" dirty="0">
                <a:effectLst/>
                <a:latin typeface="+mj-ea"/>
                <a:ea typeface="+mj-ea"/>
              </a:rPr>
              <a:t>single Youths</a:t>
            </a:r>
            <a:r>
              <a:rPr lang="ko-KR" altLang="en-US" sz="1200" b="1" dirty="0">
                <a:effectLst/>
                <a:latin typeface="+mj-ea"/>
                <a:ea typeface="+mj-ea"/>
              </a:rPr>
              <a:t>**</a:t>
            </a:r>
            <a:endParaRPr lang="ko-KR" altLang="en-US" sz="1200" b="0" dirty="0">
              <a:effectLst/>
              <a:latin typeface="+mj-ea"/>
              <a:ea typeface="+mj-ea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E0B357FD-F6D5-9F45-105A-131605FFCDEC}"/>
              </a:ext>
            </a:extLst>
          </p:cNvPr>
          <p:cNvSpPr txBox="1"/>
          <p:nvPr/>
        </p:nvSpPr>
        <p:spPr>
          <a:xfrm>
            <a:off x="5310326" y="937818"/>
            <a:ext cx="197719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b="1" dirty="0">
                <a:effectLst/>
                <a:latin typeface="+mj-ea"/>
                <a:ea typeface="+mj-ea"/>
              </a:rPr>
              <a:t>**</a:t>
            </a:r>
            <a:r>
              <a:rPr lang="en-US" altLang="ko-KR" sz="1200" b="1" dirty="0">
                <a:effectLst/>
                <a:latin typeface="+mj-ea"/>
                <a:ea typeface="+mj-ea"/>
              </a:rPr>
              <a:t>e</a:t>
            </a:r>
            <a:r>
              <a:rPr lang="en-US" altLang="ko-KR" sz="1200" b="1" dirty="0">
                <a:latin typeface="+mj-ea"/>
                <a:ea typeface="+mj-ea"/>
              </a:rPr>
              <a:t>stimated</a:t>
            </a:r>
            <a:r>
              <a:rPr lang="ko-KR" altLang="en-US" sz="1200" b="1" dirty="0">
                <a:latin typeface="+mj-ea"/>
                <a:ea typeface="+mj-ea"/>
              </a:rPr>
              <a:t> </a:t>
            </a:r>
            <a:r>
              <a:rPr lang="en-US" altLang="ko-KR" sz="1200" b="1" dirty="0">
                <a:latin typeface="+mj-ea"/>
                <a:ea typeface="+mj-ea"/>
              </a:rPr>
              <a:t>as</a:t>
            </a:r>
            <a:r>
              <a:rPr lang="ko-KR" altLang="en-US" sz="1200" b="1" dirty="0">
                <a:latin typeface="+mj-ea"/>
                <a:ea typeface="+mj-ea"/>
              </a:rPr>
              <a:t> </a:t>
            </a:r>
            <a:r>
              <a:rPr lang="en-US" altLang="ko-KR" sz="1200" b="1" dirty="0">
                <a:latin typeface="+mj-ea"/>
                <a:ea typeface="+mj-ea"/>
              </a:rPr>
              <a:t>married couples</a:t>
            </a:r>
            <a:r>
              <a:rPr lang="ko-KR" altLang="en-US" sz="1200" b="1" dirty="0">
                <a:effectLst/>
                <a:latin typeface="+mj-ea"/>
                <a:ea typeface="+mj-ea"/>
              </a:rPr>
              <a:t>**</a:t>
            </a:r>
            <a:endParaRPr lang="ko-KR" altLang="en-US" sz="1200" b="0" dirty="0">
              <a:effectLst/>
              <a:latin typeface="+mj-ea"/>
              <a:ea typeface="+mj-ea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9B1F8C8E-DCF9-F4B2-7AC7-40E4D83D5EA2}"/>
              </a:ext>
            </a:extLst>
          </p:cNvPr>
          <p:cNvSpPr txBox="1"/>
          <p:nvPr/>
        </p:nvSpPr>
        <p:spPr>
          <a:xfrm>
            <a:off x="7691232" y="975368"/>
            <a:ext cx="172873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b="1" dirty="0">
                <a:effectLst/>
                <a:latin typeface="+mj-ea"/>
                <a:ea typeface="+mj-ea"/>
              </a:rPr>
              <a:t>**</a:t>
            </a:r>
            <a:r>
              <a:rPr lang="en-US" altLang="ko-KR" sz="1200" b="1" dirty="0">
                <a:latin typeface="+mj-ea"/>
                <a:ea typeface="+mj-ea"/>
              </a:rPr>
              <a:t>c</a:t>
            </a:r>
            <a:r>
              <a:rPr lang="en-US" altLang="ko-KR" sz="1200" b="1" dirty="0">
                <a:effectLst/>
                <a:latin typeface="+mj-ea"/>
                <a:ea typeface="+mj-ea"/>
              </a:rPr>
              <a:t>onsidered as </a:t>
            </a:r>
          </a:p>
          <a:p>
            <a:pPr algn="ctr"/>
            <a:r>
              <a:rPr lang="en-US" altLang="ko-KR" sz="1200" b="1" dirty="0">
                <a:latin typeface="+mj-ea"/>
                <a:ea typeface="+mj-ea"/>
              </a:rPr>
              <a:t>outliers</a:t>
            </a:r>
            <a:r>
              <a:rPr lang="ko-KR" altLang="en-US" sz="1200" b="1" dirty="0">
                <a:effectLst/>
                <a:latin typeface="+mj-ea"/>
                <a:ea typeface="+mj-ea"/>
              </a:rPr>
              <a:t>**</a:t>
            </a:r>
            <a:endParaRPr lang="ko-KR" altLang="en-US" sz="1200" b="0" dirty="0">
              <a:effectLst/>
              <a:latin typeface="+mj-ea"/>
              <a:ea typeface="+mj-ea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F4F2B1C7-C502-7C63-60F4-53A5293B5950}"/>
              </a:ext>
            </a:extLst>
          </p:cNvPr>
          <p:cNvSpPr txBox="1"/>
          <p:nvPr/>
        </p:nvSpPr>
        <p:spPr>
          <a:xfrm>
            <a:off x="9895634" y="1016082"/>
            <a:ext cx="200875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b="0" dirty="0">
                <a:effectLst/>
                <a:latin typeface="+mj-ea"/>
                <a:ea typeface="+mj-ea"/>
              </a:rPr>
              <a:t> </a:t>
            </a:r>
            <a:r>
              <a:rPr lang="ko-KR" altLang="en-US" sz="1200" b="1" dirty="0">
                <a:effectLst/>
                <a:latin typeface="+mj-ea"/>
                <a:ea typeface="+mj-ea"/>
              </a:rPr>
              <a:t>**</a:t>
            </a:r>
            <a:r>
              <a:rPr lang="en-US" altLang="ko-KR" sz="1200" b="1" dirty="0">
                <a:effectLst/>
                <a:latin typeface="+mj-ea"/>
                <a:ea typeface="+mj-ea"/>
              </a:rPr>
              <a:t>estimated as big family members</a:t>
            </a:r>
            <a:r>
              <a:rPr lang="ko-KR" altLang="en-US" sz="1200" b="1" dirty="0">
                <a:effectLst/>
                <a:latin typeface="+mj-ea"/>
                <a:ea typeface="+mj-ea"/>
              </a:rPr>
              <a:t>**</a:t>
            </a:r>
            <a:endParaRPr lang="ko-KR" altLang="en-US" sz="1200" b="0" dirty="0">
              <a:effectLst/>
              <a:latin typeface="+mj-ea"/>
              <a:ea typeface="+mj-ea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97BAD93-A962-BA49-D113-2C0B30143B03}"/>
              </a:ext>
            </a:extLst>
          </p:cNvPr>
          <p:cNvSpPr/>
          <p:nvPr/>
        </p:nvSpPr>
        <p:spPr>
          <a:xfrm>
            <a:off x="127460" y="904462"/>
            <a:ext cx="2559111" cy="57994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758C5B35-5B4C-FD88-BA24-BCB4B2589CE3}"/>
              </a:ext>
            </a:extLst>
          </p:cNvPr>
          <p:cNvSpPr/>
          <p:nvPr/>
        </p:nvSpPr>
        <p:spPr>
          <a:xfrm>
            <a:off x="9692475" y="969066"/>
            <a:ext cx="2312221" cy="57994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+mj-ea"/>
              <a:ea typeface="+mj-ea"/>
            </a:endParaRPr>
          </a:p>
        </p:txBody>
      </p:sp>
      <p:pic>
        <p:nvPicPr>
          <p:cNvPr id="5122" name="Picture 2" descr="노인 - 이미지투데이 :: 통로이미지(주)">
            <a:extLst>
              <a:ext uri="{FF2B5EF4-FFF2-40B4-BE49-F238E27FC236}">
                <a16:creationId xmlns:a16="http://schemas.microsoft.com/office/drawing/2014/main" id="{AA4E3C5B-B32B-43FE-BCFF-25CBD56694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42" t="-1471" r="16517" b="1471"/>
          <a:stretch/>
        </p:blipFill>
        <p:spPr bwMode="auto">
          <a:xfrm>
            <a:off x="608233" y="1597659"/>
            <a:ext cx="1460938" cy="1484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41B6D7AE-CDD0-3997-5FC7-A675DA7A52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1787" y="1650693"/>
            <a:ext cx="1485967" cy="1443511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0B1E2C9A-F673-94AC-C177-B177D4066F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3132" y="1629230"/>
            <a:ext cx="1587438" cy="1439387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D628358D-BB31-14EE-3F7B-329FBEDCD1D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428" r="10071"/>
          <a:stretch/>
        </p:blipFill>
        <p:spPr>
          <a:xfrm>
            <a:off x="10040728" y="1554449"/>
            <a:ext cx="1717379" cy="1524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50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7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D5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>
            <a:off x="20422" y="-32291"/>
            <a:ext cx="12503426" cy="7101509"/>
            <a:chOff x="0" y="0"/>
            <a:chExt cx="12079224" cy="6729984"/>
          </a:xfrm>
        </p:grpSpPr>
        <p:sp>
          <p:nvSpPr>
            <p:cNvPr id="7" name="사각형: 둥근 한쪽 모서리 6">
              <a:extLst>
                <a:ext uri="{FF2B5EF4-FFF2-40B4-BE49-F238E27FC236}">
                  <a16:creationId xmlns:a16="http://schemas.microsoft.com/office/drawing/2014/main" id="{71E05BED-4C2B-4E7F-BA61-F313FA5A5967}"/>
                </a:ext>
              </a:extLst>
            </p:cNvPr>
            <p:cNvSpPr/>
            <p:nvPr/>
          </p:nvSpPr>
          <p:spPr>
            <a:xfrm flipV="1">
              <a:off x="0" y="0"/>
              <a:ext cx="12079224" cy="6729984"/>
            </a:xfrm>
            <a:prstGeom prst="round1Rect">
              <a:avLst>
                <a:gd name="adj" fmla="val 2760"/>
              </a:avLst>
            </a:prstGeom>
            <a:solidFill>
              <a:schemeClr val="bg1">
                <a:alpha val="30000"/>
              </a:schemeClr>
            </a:solidFill>
            <a:ln w="12700">
              <a:solidFill>
                <a:schemeClr val="bg1">
                  <a:alpha val="2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사각형: 둥근 한쪽 모서리 5">
              <a:extLst>
                <a:ext uri="{FF2B5EF4-FFF2-40B4-BE49-F238E27FC236}">
                  <a16:creationId xmlns:a16="http://schemas.microsoft.com/office/drawing/2014/main" id="{F9C8B8D8-464C-4696-AD42-E043A39F11F4}"/>
                </a:ext>
              </a:extLst>
            </p:cNvPr>
            <p:cNvSpPr/>
            <p:nvPr/>
          </p:nvSpPr>
          <p:spPr>
            <a:xfrm flipV="1">
              <a:off x="0" y="0"/>
              <a:ext cx="11887200" cy="6556248"/>
            </a:xfrm>
            <a:prstGeom prst="round1Rect">
              <a:avLst>
                <a:gd name="adj" fmla="val 3524"/>
              </a:avLst>
            </a:prstGeom>
            <a:solidFill>
              <a:schemeClr val="bg1"/>
            </a:solidFill>
            <a:ln>
              <a:noFill/>
            </a:ln>
            <a:effectLst>
              <a:outerShdw blurRad="177800" dist="635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DE1A3A5A-9DE3-4FDC-B6DF-4B0D04D40DEF}"/>
                </a:ext>
              </a:extLst>
            </p:cNvPr>
            <p:cNvSpPr/>
            <p:nvPr/>
          </p:nvSpPr>
          <p:spPr>
            <a:xfrm>
              <a:off x="0" y="61152"/>
              <a:ext cx="11887200" cy="79952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 latinLnBrk="0">
                <a:defRPr/>
              </a:pPr>
              <a:r>
                <a:rPr lang="en-US" altLang="ko-KR" sz="2000" kern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4. Classification</a:t>
              </a:r>
              <a:r>
                <a:rPr lang="ko-KR" altLang="en-US" sz="2000" kern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</a:t>
              </a:r>
              <a:r>
                <a:rPr lang="en-US" altLang="ko-KR" sz="2000" kern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(Multi</a:t>
              </a:r>
              <a:r>
                <a:rPr lang="ko-KR" altLang="en-US" sz="2000" kern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</a:t>
              </a:r>
              <a:r>
                <a:rPr lang="en-US" altLang="ko-KR" sz="2000" kern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Output Classifier)</a:t>
              </a:r>
            </a:p>
          </p:txBody>
        </p:sp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852A8B15-DA56-4E6C-9107-418529756162}"/>
                </a:ext>
              </a:extLst>
            </p:cNvPr>
            <p:cNvSpPr/>
            <p:nvPr/>
          </p:nvSpPr>
          <p:spPr>
            <a:xfrm rot="10800000" flipV="1">
              <a:off x="11444700" y="264652"/>
              <a:ext cx="252000" cy="252000"/>
            </a:xfrm>
            <a:prstGeom prst="roundRect">
              <a:avLst/>
            </a:prstGeom>
            <a:solidFill>
              <a:srgbClr val="70D5EC"/>
            </a:solidFill>
            <a:ln>
              <a:noFill/>
            </a:ln>
            <a:effectLst>
              <a:outerShdw blurRad="50800" dist="38100" dir="5400000" algn="t" rotWithShape="0">
                <a:srgbClr val="70D5EC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>
                  <a:solidFill>
                    <a:prstClr val="white"/>
                  </a:solidFill>
                </a:rPr>
                <a:t>X</a:t>
              </a:r>
              <a:endParaRPr lang="ko-KR" altLang="en-US" sz="1050" dirty="0">
                <a:solidFill>
                  <a:prstClr val="white"/>
                </a:solidFill>
              </a:endParaRPr>
            </a:p>
          </p:txBody>
        </p: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7195719F-5149-471E-984D-09D556E4895C}"/>
                </a:ext>
              </a:extLst>
            </p:cNvPr>
            <p:cNvGrpSpPr/>
            <p:nvPr/>
          </p:nvGrpSpPr>
          <p:grpSpPr>
            <a:xfrm>
              <a:off x="11053053" y="264652"/>
              <a:ext cx="252000" cy="252000"/>
              <a:chOff x="11053053" y="175752"/>
              <a:chExt cx="252000" cy="252000"/>
            </a:xfrm>
          </p:grpSpPr>
          <p:sp>
            <p:nvSpPr>
              <p:cNvPr id="28" name="사각형: 둥근 모서리 27">
                <a:extLst>
                  <a:ext uri="{FF2B5EF4-FFF2-40B4-BE49-F238E27FC236}">
                    <a16:creationId xmlns:a16="http://schemas.microsoft.com/office/drawing/2014/main" id="{30A3868D-69D9-4D60-BE18-2184853101CB}"/>
                  </a:ext>
                </a:extLst>
              </p:cNvPr>
              <p:cNvSpPr/>
              <p:nvPr/>
            </p:nvSpPr>
            <p:spPr>
              <a:xfrm rot="10800000" flipV="1">
                <a:off x="11053053" y="175752"/>
                <a:ext cx="252000" cy="252000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 dirty="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2" name="Group 8">
                <a:extLst>
                  <a:ext uri="{FF2B5EF4-FFF2-40B4-BE49-F238E27FC236}">
                    <a16:creationId xmlns:a16="http://schemas.microsoft.com/office/drawing/2014/main" id="{AEBD1F02-B83C-4E35-94E5-8B919FF573D7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1112867" y="231488"/>
                <a:ext cx="132372" cy="140525"/>
                <a:chOff x="4594" y="900"/>
                <a:chExt cx="276" cy="293"/>
              </a:xfrm>
              <a:solidFill>
                <a:schemeClr val="tx1">
                  <a:lumMod val="50000"/>
                  <a:lumOff val="50000"/>
                </a:schemeClr>
              </a:solidFill>
            </p:grpSpPr>
            <p:sp>
              <p:nvSpPr>
                <p:cNvPr id="21" name="Freeform 9">
                  <a:extLst>
                    <a:ext uri="{FF2B5EF4-FFF2-40B4-BE49-F238E27FC236}">
                      <a16:creationId xmlns:a16="http://schemas.microsoft.com/office/drawing/2014/main" id="{5D083AC8-1964-4443-B936-637541132CA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94" y="900"/>
                  <a:ext cx="102" cy="91"/>
                </a:xfrm>
                <a:custGeom>
                  <a:avLst/>
                  <a:gdLst>
                    <a:gd name="T0" fmla="*/ 72 w 307"/>
                    <a:gd name="T1" fmla="*/ 263 h 273"/>
                    <a:gd name="T2" fmla="*/ 91 w 307"/>
                    <a:gd name="T3" fmla="*/ 236 h 273"/>
                    <a:gd name="T4" fmla="*/ 139 w 307"/>
                    <a:gd name="T5" fmla="*/ 187 h 273"/>
                    <a:gd name="T6" fmla="*/ 193 w 307"/>
                    <a:gd name="T7" fmla="*/ 148 h 273"/>
                    <a:gd name="T8" fmla="*/ 255 w 307"/>
                    <a:gd name="T9" fmla="*/ 119 h 273"/>
                    <a:gd name="T10" fmla="*/ 290 w 307"/>
                    <a:gd name="T11" fmla="*/ 110 h 273"/>
                    <a:gd name="T12" fmla="*/ 299 w 307"/>
                    <a:gd name="T13" fmla="*/ 106 h 273"/>
                    <a:gd name="T14" fmla="*/ 305 w 307"/>
                    <a:gd name="T15" fmla="*/ 97 h 273"/>
                    <a:gd name="T16" fmla="*/ 307 w 307"/>
                    <a:gd name="T17" fmla="*/ 87 h 273"/>
                    <a:gd name="T18" fmla="*/ 303 w 307"/>
                    <a:gd name="T19" fmla="*/ 77 h 273"/>
                    <a:gd name="T20" fmla="*/ 292 w 307"/>
                    <a:gd name="T21" fmla="*/ 60 h 273"/>
                    <a:gd name="T22" fmla="*/ 263 w 307"/>
                    <a:gd name="T23" fmla="*/ 33 h 273"/>
                    <a:gd name="T24" fmla="*/ 227 w 307"/>
                    <a:gd name="T25" fmla="*/ 13 h 273"/>
                    <a:gd name="T26" fmla="*/ 186 w 307"/>
                    <a:gd name="T27" fmla="*/ 1 h 273"/>
                    <a:gd name="T28" fmla="*/ 165 w 307"/>
                    <a:gd name="T29" fmla="*/ 0 h 273"/>
                    <a:gd name="T30" fmla="*/ 131 w 307"/>
                    <a:gd name="T31" fmla="*/ 3 h 273"/>
                    <a:gd name="T32" fmla="*/ 72 w 307"/>
                    <a:gd name="T33" fmla="*/ 27 h 273"/>
                    <a:gd name="T34" fmla="*/ 27 w 307"/>
                    <a:gd name="T35" fmla="*/ 72 h 273"/>
                    <a:gd name="T36" fmla="*/ 3 w 307"/>
                    <a:gd name="T37" fmla="*/ 131 h 273"/>
                    <a:gd name="T38" fmla="*/ 0 w 307"/>
                    <a:gd name="T39" fmla="*/ 164 h 273"/>
                    <a:gd name="T40" fmla="*/ 1 w 307"/>
                    <a:gd name="T41" fmla="*/ 192 h 273"/>
                    <a:gd name="T42" fmla="*/ 20 w 307"/>
                    <a:gd name="T43" fmla="*/ 243 h 273"/>
                    <a:gd name="T44" fmla="*/ 36 w 307"/>
                    <a:gd name="T45" fmla="*/ 266 h 273"/>
                    <a:gd name="T46" fmla="*/ 43 w 307"/>
                    <a:gd name="T47" fmla="*/ 273 h 273"/>
                    <a:gd name="T48" fmla="*/ 53 w 307"/>
                    <a:gd name="T49" fmla="*/ 273 h 273"/>
                    <a:gd name="T50" fmla="*/ 65 w 307"/>
                    <a:gd name="T51" fmla="*/ 271 h 273"/>
                    <a:gd name="T52" fmla="*/ 72 w 307"/>
                    <a:gd name="T53" fmla="*/ 263 h 2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3">
                      <a:moveTo>
                        <a:pt x="72" y="263"/>
                      </a:moveTo>
                      <a:lnTo>
                        <a:pt x="91" y="236"/>
                      </a:lnTo>
                      <a:lnTo>
                        <a:pt x="139" y="187"/>
                      </a:lnTo>
                      <a:lnTo>
                        <a:pt x="193" y="148"/>
                      </a:lnTo>
                      <a:lnTo>
                        <a:pt x="255" y="119"/>
                      </a:lnTo>
                      <a:lnTo>
                        <a:pt x="290" y="110"/>
                      </a:lnTo>
                      <a:lnTo>
                        <a:pt x="299" y="106"/>
                      </a:lnTo>
                      <a:lnTo>
                        <a:pt x="305" y="97"/>
                      </a:lnTo>
                      <a:lnTo>
                        <a:pt x="307" y="87"/>
                      </a:lnTo>
                      <a:lnTo>
                        <a:pt x="303" y="77"/>
                      </a:lnTo>
                      <a:lnTo>
                        <a:pt x="292" y="60"/>
                      </a:lnTo>
                      <a:lnTo>
                        <a:pt x="263" y="33"/>
                      </a:lnTo>
                      <a:lnTo>
                        <a:pt x="227" y="13"/>
                      </a:lnTo>
                      <a:lnTo>
                        <a:pt x="186" y="1"/>
                      </a:lnTo>
                      <a:lnTo>
                        <a:pt x="165" y="0"/>
                      </a:lnTo>
                      <a:lnTo>
                        <a:pt x="131" y="3"/>
                      </a:lnTo>
                      <a:lnTo>
                        <a:pt x="72" y="27"/>
                      </a:lnTo>
                      <a:lnTo>
                        <a:pt x="27" y="72"/>
                      </a:lnTo>
                      <a:lnTo>
                        <a:pt x="3" y="131"/>
                      </a:lnTo>
                      <a:lnTo>
                        <a:pt x="0" y="164"/>
                      </a:lnTo>
                      <a:lnTo>
                        <a:pt x="1" y="192"/>
                      </a:lnTo>
                      <a:lnTo>
                        <a:pt x="20" y="243"/>
                      </a:lnTo>
                      <a:lnTo>
                        <a:pt x="36" y="266"/>
                      </a:lnTo>
                      <a:lnTo>
                        <a:pt x="43" y="273"/>
                      </a:lnTo>
                      <a:lnTo>
                        <a:pt x="53" y="273"/>
                      </a:lnTo>
                      <a:lnTo>
                        <a:pt x="65" y="271"/>
                      </a:lnTo>
                      <a:lnTo>
                        <a:pt x="72" y="263"/>
                      </a:lnTo>
                      <a:close/>
                    </a:path>
                  </a:pathLst>
                </a:custGeom>
                <a:solidFill>
                  <a:srgbClr val="70D5E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2" name="Freeform 10">
                  <a:extLst>
                    <a:ext uri="{FF2B5EF4-FFF2-40B4-BE49-F238E27FC236}">
                      <a16:creationId xmlns:a16="http://schemas.microsoft.com/office/drawing/2014/main" id="{9D800F43-DF2D-4198-8E75-ACA0153BD07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8" y="900"/>
                  <a:ext cx="102" cy="90"/>
                </a:xfrm>
                <a:custGeom>
                  <a:avLst/>
                  <a:gdLst>
                    <a:gd name="T0" fmla="*/ 143 w 307"/>
                    <a:gd name="T1" fmla="*/ 0 h 271"/>
                    <a:gd name="T2" fmla="*/ 121 w 307"/>
                    <a:gd name="T3" fmla="*/ 1 h 271"/>
                    <a:gd name="T4" fmla="*/ 81 w 307"/>
                    <a:gd name="T5" fmla="*/ 11 h 271"/>
                    <a:gd name="T6" fmla="*/ 46 w 307"/>
                    <a:gd name="T7" fmla="*/ 31 h 271"/>
                    <a:gd name="T8" fmla="*/ 16 w 307"/>
                    <a:gd name="T9" fmla="*/ 60 h 271"/>
                    <a:gd name="T10" fmla="*/ 4 w 307"/>
                    <a:gd name="T11" fmla="*/ 76 h 271"/>
                    <a:gd name="T12" fmla="*/ 0 w 307"/>
                    <a:gd name="T13" fmla="*/ 86 h 271"/>
                    <a:gd name="T14" fmla="*/ 3 w 307"/>
                    <a:gd name="T15" fmla="*/ 96 h 271"/>
                    <a:gd name="T16" fmla="*/ 9 w 307"/>
                    <a:gd name="T17" fmla="*/ 106 h 271"/>
                    <a:gd name="T18" fmla="*/ 19 w 307"/>
                    <a:gd name="T19" fmla="*/ 110 h 271"/>
                    <a:gd name="T20" fmla="*/ 52 w 307"/>
                    <a:gd name="T21" fmla="*/ 119 h 271"/>
                    <a:gd name="T22" fmla="*/ 115 w 307"/>
                    <a:gd name="T23" fmla="*/ 148 h 271"/>
                    <a:gd name="T24" fmla="*/ 170 w 307"/>
                    <a:gd name="T25" fmla="*/ 187 h 271"/>
                    <a:gd name="T26" fmla="*/ 218 w 307"/>
                    <a:gd name="T27" fmla="*/ 234 h 271"/>
                    <a:gd name="T28" fmla="*/ 237 w 307"/>
                    <a:gd name="T29" fmla="*/ 261 h 271"/>
                    <a:gd name="T30" fmla="*/ 245 w 307"/>
                    <a:gd name="T31" fmla="*/ 270 h 271"/>
                    <a:gd name="T32" fmla="*/ 255 w 307"/>
                    <a:gd name="T33" fmla="*/ 271 h 271"/>
                    <a:gd name="T34" fmla="*/ 266 w 307"/>
                    <a:gd name="T35" fmla="*/ 270 h 271"/>
                    <a:gd name="T36" fmla="*/ 274 w 307"/>
                    <a:gd name="T37" fmla="*/ 263 h 271"/>
                    <a:gd name="T38" fmla="*/ 289 w 307"/>
                    <a:gd name="T39" fmla="*/ 241 h 271"/>
                    <a:gd name="T40" fmla="*/ 306 w 307"/>
                    <a:gd name="T41" fmla="*/ 191 h 271"/>
                    <a:gd name="T42" fmla="*/ 307 w 307"/>
                    <a:gd name="T43" fmla="*/ 164 h 271"/>
                    <a:gd name="T44" fmla="*/ 306 w 307"/>
                    <a:gd name="T45" fmla="*/ 131 h 271"/>
                    <a:gd name="T46" fmla="*/ 280 w 307"/>
                    <a:gd name="T47" fmla="*/ 72 h 271"/>
                    <a:gd name="T48" fmla="*/ 235 w 307"/>
                    <a:gd name="T49" fmla="*/ 27 h 271"/>
                    <a:gd name="T50" fmla="*/ 178 w 307"/>
                    <a:gd name="T51" fmla="*/ 3 h 271"/>
                    <a:gd name="T52" fmla="*/ 143 w 307"/>
                    <a:gd name="T53" fmla="*/ 0 h 2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1">
                      <a:moveTo>
                        <a:pt x="143" y="0"/>
                      </a:moveTo>
                      <a:lnTo>
                        <a:pt x="121" y="1"/>
                      </a:lnTo>
                      <a:lnTo>
                        <a:pt x="81" y="11"/>
                      </a:lnTo>
                      <a:lnTo>
                        <a:pt x="46" y="31"/>
                      </a:lnTo>
                      <a:lnTo>
                        <a:pt x="16" y="60"/>
                      </a:lnTo>
                      <a:lnTo>
                        <a:pt x="4" y="76"/>
                      </a:lnTo>
                      <a:lnTo>
                        <a:pt x="0" y="86"/>
                      </a:lnTo>
                      <a:lnTo>
                        <a:pt x="3" y="96"/>
                      </a:lnTo>
                      <a:lnTo>
                        <a:pt x="9" y="106"/>
                      </a:lnTo>
                      <a:lnTo>
                        <a:pt x="19" y="110"/>
                      </a:lnTo>
                      <a:lnTo>
                        <a:pt x="52" y="119"/>
                      </a:lnTo>
                      <a:lnTo>
                        <a:pt x="115" y="148"/>
                      </a:lnTo>
                      <a:lnTo>
                        <a:pt x="170" y="187"/>
                      </a:lnTo>
                      <a:lnTo>
                        <a:pt x="218" y="234"/>
                      </a:lnTo>
                      <a:lnTo>
                        <a:pt x="237" y="261"/>
                      </a:lnTo>
                      <a:lnTo>
                        <a:pt x="245" y="270"/>
                      </a:lnTo>
                      <a:lnTo>
                        <a:pt x="255" y="271"/>
                      </a:lnTo>
                      <a:lnTo>
                        <a:pt x="266" y="270"/>
                      </a:lnTo>
                      <a:lnTo>
                        <a:pt x="274" y="263"/>
                      </a:lnTo>
                      <a:lnTo>
                        <a:pt x="289" y="241"/>
                      </a:lnTo>
                      <a:lnTo>
                        <a:pt x="306" y="191"/>
                      </a:lnTo>
                      <a:lnTo>
                        <a:pt x="307" y="164"/>
                      </a:lnTo>
                      <a:lnTo>
                        <a:pt x="306" y="131"/>
                      </a:lnTo>
                      <a:lnTo>
                        <a:pt x="280" y="72"/>
                      </a:lnTo>
                      <a:lnTo>
                        <a:pt x="235" y="27"/>
                      </a:lnTo>
                      <a:lnTo>
                        <a:pt x="178" y="3"/>
                      </a:lnTo>
                      <a:lnTo>
                        <a:pt x="143" y="0"/>
                      </a:lnTo>
                      <a:close/>
                    </a:path>
                  </a:pathLst>
                </a:custGeom>
                <a:solidFill>
                  <a:srgbClr val="70D5E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3" name="Freeform 11">
                  <a:extLst>
                    <a:ext uri="{FF2B5EF4-FFF2-40B4-BE49-F238E27FC236}">
                      <a16:creationId xmlns:a16="http://schemas.microsoft.com/office/drawing/2014/main" id="{EEB598CB-04D3-444D-B57C-6E0F8C3F444E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612" y="947"/>
                  <a:ext cx="241" cy="246"/>
                </a:xfrm>
                <a:custGeom>
                  <a:avLst/>
                  <a:gdLst>
                    <a:gd name="T0" fmla="*/ 722 w 725"/>
                    <a:gd name="T1" fmla="*/ 313 h 737"/>
                    <a:gd name="T2" fmla="*/ 679 w 725"/>
                    <a:gd name="T3" fmla="*/ 187 h 737"/>
                    <a:gd name="T4" fmla="*/ 604 w 725"/>
                    <a:gd name="T5" fmla="*/ 90 h 737"/>
                    <a:gd name="T6" fmla="*/ 459 w 725"/>
                    <a:gd name="T7" fmla="*/ 13 h 737"/>
                    <a:gd name="T8" fmla="*/ 390 w 725"/>
                    <a:gd name="T9" fmla="*/ 1 h 737"/>
                    <a:gd name="T10" fmla="*/ 334 w 725"/>
                    <a:gd name="T11" fmla="*/ 1 h 737"/>
                    <a:gd name="T12" fmla="*/ 263 w 725"/>
                    <a:gd name="T13" fmla="*/ 13 h 737"/>
                    <a:gd name="T14" fmla="*/ 120 w 725"/>
                    <a:gd name="T15" fmla="*/ 92 h 737"/>
                    <a:gd name="T16" fmla="*/ 45 w 725"/>
                    <a:gd name="T17" fmla="*/ 188 h 737"/>
                    <a:gd name="T18" fmla="*/ 3 w 725"/>
                    <a:gd name="T19" fmla="*/ 313 h 737"/>
                    <a:gd name="T20" fmla="*/ 2 w 725"/>
                    <a:gd name="T21" fmla="*/ 399 h 737"/>
                    <a:gd name="T22" fmla="*/ 51 w 725"/>
                    <a:gd name="T23" fmla="*/ 543 h 737"/>
                    <a:gd name="T24" fmla="*/ 123 w 725"/>
                    <a:gd name="T25" fmla="*/ 630 h 737"/>
                    <a:gd name="T26" fmla="*/ 84 w 725"/>
                    <a:gd name="T27" fmla="*/ 687 h 737"/>
                    <a:gd name="T28" fmla="*/ 103 w 725"/>
                    <a:gd name="T29" fmla="*/ 729 h 737"/>
                    <a:gd name="T30" fmla="*/ 126 w 725"/>
                    <a:gd name="T31" fmla="*/ 737 h 737"/>
                    <a:gd name="T32" fmla="*/ 153 w 725"/>
                    <a:gd name="T33" fmla="*/ 727 h 737"/>
                    <a:gd name="T34" fmla="*/ 189 w 725"/>
                    <a:gd name="T35" fmla="*/ 677 h 737"/>
                    <a:gd name="T36" fmla="*/ 316 w 725"/>
                    <a:gd name="T37" fmla="*/ 719 h 737"/>
                    <a:gd name="T38" fmla="*/ 409 w 725"/>
                    <a:gd name="T39" fmla="*/ 719 h 737"/>
                    <a:gd name="T40" fmla="*/ 536 w 725"/>
                    <a:gd name="T41" fmla="*/ 677 h 737"/>
                    <a:gd name="T42" fmla="*/ 572 w 725"/>
                    <a:gd name="T43" fmla="*/ 727 h 737"/>
                    <a:gd name="T44" fmla="*/ 599 w 725"/>
                    <a:gd name="T45" fmla="*/ 737 h 737"/>
                    <a:gd name="T46" fmla="*/ 622 w 725"/>
                    <a:gd name="T47" fmla="*/ 729 h 737"/>
                    <a:gd name="T48" fmla="*/ 640 w 725"/>
                    <a:gd name="T49" fmla="*/ 687 h 737"/>
                    <a:gd name="T50" fmla="*/ 602 w 725"/>
                    <a:gd name="T51" fmla="*/ 630 h 737"/>
                    <a:gd name="T52" fmla="*/ 674 w 725"/>
                    <a:gd name="T53" fmla="*/ 543 h 737"/>
                    <a:gd name="T54" fmla="*/ 723 w 725"/>
                    <a:gd name="T55" fmla="*/ 399 h 737"/>
                    <a:gd name="T56" fmla="*/ 363 w 725"/>
                    <a:gd name="T57" fmla="*/ 619 h 737"/>
                    <a:gd name="T58" fmla="*/ 285 w 725"/>
                    <a:gd name="T59" fmla="*/ 608 h 737"/>
                    <a:gd name="T60" fmla="*/ 197 w 725"/>
                    <a:gd name="T61" fmla="*/ 561 h 737"/>
                    <a:gd name="T62" fmla="*/ 133 w 725"/>
                    <a:gd name="T63" fmla="*/ 484 h 737"/>
                    <a:gd name="T64" fmla="*/ 103 w 725"/>
                    <a:gd name="T65" fmla="*/ 386 h 737"/>
                    <a:gd name="T66" fmla="*/ 103 w 725"/>
                    <a:gd name="T67" fmla="*/ 328 h 737"/>
                    <a:gd name="T68" fmla="*/ 133 w 725"/>
                    <a:gd name="T69" fmla="*/ 237 h 737"/>
                    <a:gd name="T70" fmla="*/ 188 w 725"/>
                    <a:gd name="T71" fmla="*/ 166 h 737"/>
                    <a:gd name="T72" fmla="*/ 292 w 725"/>
                    <a:gd name="T73" fmla="*/ 110 h 737"/>
                    <a:gd name="T74" fmla="*/ 342 w 725"/>
                    <a:gd name="T75" fmla="*/ 102 h 737"/>
                    <a:gd name="T76" fmla="*/ 381 w 725"/>
                    <a:gd name="T77" fmla="*/ 102 h 737"/>
                    <a:gd name="T78" fmla="*/ 431 w 725"/>
                    <a:gd name="T79" fmla="*/ 109 h 737"/>
                    <a:gd name="T80" fmla="*/ 536 w 725"/>
                    <a:gd name="T81" fmla="*/ 166 h 737"/>
                    <a:gd name="T82" fmla="*/ 592 w 725"/>
                    <a:gd name="T83" fmla="*/ 237 h 737"/>
                    <a:gd name="T84" fmla="*/ 622 w 725"/>
                    <a:gd name="T85" fmla="*/ 328 h 737"/>
                    <a:gd name="T86" fmla="*/ 622 w 725"/>
                    <a:gd name="T87" fmla="*/ 386 h 737"/>
                    <a:gd name="T88" fmla="*/ 592 w 725"/>
                    <a:gd name="T89" fmla="*/ 484 h 737"/>
                    <a:gd name="T90" fmla="*/ 529 w 725"/>
                    <a:gd name="T91" fmla="*/ 561 h 737"/>
                    <a:gd name="T92" fmla="*/ 441 w 725"/>
                    <a:gd name="T93" fmla="*/ 608 h 737"/>
                    <a:gd name="T94" fmla="*/ 363 w 725"/>
                    <a:gd name="T95" fmla="*/ 619 h 7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725" h="737">
                      <a:moveTo>
                        <a:pt x="725" y="361"/>
                      </a:moveTo>
                      <a:lnTo>
                        <a:pt x="722" y="313"/>
                      </a:lnTo>
                      <a:lnTo>
                        <a:pt x="699" y="225"/>
                      </a:lnTo>
                      <a:lnTo>
                        <a:pt x="679" y="187"/>
                      </a:lnTo>
                      <a:lnTo>
                        <a:pt x="659" y="151"/>
                      </a:lnTo>
                      <a:lnTo>
                        <a:pt x="604" y="90"/>
                      </a:lnTo>
                      <a:lnTo>
                        <a:pt x="536" y="44"/>
                      </a:lnTo>
                      <a:lnTo>
                        <a:pt x="459" y="13"/>
                      </a:lnTo>
                      <a:lnTo>
                        <a:pt x="418" y="4"/>
                      </a:lnTo>
                      <a:lnTo>
                        <a:pt x="390" y="1"/>
                      </a:lnTo>
                      <a:lnTo>
                        <a:pt x="363" y="0"/>
                      </a:lnTo>
                      <a:lnTo>
                        <a:pt x="334" y="1"/>
                      </a:lnTo>
                      <a:lnTo>
                        <a:pt x="305" y="5"/>
                      </a:lnTo>
                      <a:lnTo>
                        <a:pt x="263" y="13"/>
                      </a:lnTo>
                      <a:lnTo>
                        <a:pt x="187" y="44"/>
                      </a:lnTo>
                      <a:lnTo>
                        <a:pt x="120" y="92"/>
                      </a:lnTo>
                      <a:lnTo>
                        <a:pt x="67" y="152"/>
                      </a:lnTo>
                      <a:lnTo>
                        <a:pt x="45" y="188"/>
                      </a:lnTo>
                      <a:lnTo>
                        <a:pt x="25" y="227"/>
                      </a:lnTo>
                      <a:lnTo>
                        <a:pt x="3" y="313"/>
                      </a:lnTo>
                      <a:lnTo>
                        <a:pt x="0" y="361"/>
                      </a:lnTo>
                      <a:lnTo>
                        <a:pt x="2" y="399"/>
                      </a:lnTo>
                      <a:lnTo>
                        <a:pt x="19" y="476"/>
                      </a:lnTo>
                      <a:lnTo>
                        <a:pt x="51" y="543"/>
                      </a:lnTo>
                      <a:lnTo>
                        <a:pt x="96" y="604"/>
                      </a:lnTo>
                      <a:lnTo>
                        <a:pt x="123" y="630"/>
                      </a:lnTo>
                      <a:lnTo>
                        <a:pt x="93" y="673"/>
                      </a:lnTo>
                      <a:lnTo>
                        <a:pt x="84" y="687"/>
                      </a:lnTo>
                      <a:lnTo>
                        <a:pt x="90" y="719"/>
                      </a:lnTo>
                      <a:lnTo>
                        <a:pt x="103" y="729"/>
                      </a:lnTo>
                      <a:lnTo>
                        <a:pt x="113" y="736"/>
                      </a:lnTo>
                      <a:lnTo>
                        <a:pt x="126" y="737"/>
                      </a:lnTo>
                      <a:lnTo>
                        <a:pt x="136" y="736"/>
                      </a:lnTo>
                      <a:lnTo>
                        <a:pt x="153" y="727"/>
                      </a:lnTo>
                      <a:lnTo>
                        <a:pt x="159" y="720"/>
                      </a:lnTo>
                      <a:lnTo>
                        <a:pt x="189" y="677"/>
                      </a:lnTo>
                      <a:lnTo>
                        <a:pt x="230" y="696"/>
                      </a:lnTo>
                      <a:lnTo>
                        <a:pt x="316" y="719"/>
                      </a:lnTo>
                      <a:lnTo>
                        <a:pt x="363" y="720"/>
                      </a:lnTo>
                      <a:lnTo>
                        <a:pt x="409" y="719"/>
                      </a:lnTo>
                      <a:lnTo>
                        <a:pt x="495" y="696"/>
                      </a:lnTo>
                      <a:lnTo>
                        <a:pt x="536" y="677"/>
                      </a:lnTo>
                      <a:lnTo>
                        <a:pt x="566" y="720"/>
                      </a:lnTo>
                      <a:lnTo>
                        <a:pt x="572" y="727"/>
                      </a:lnTo>
                      <a:lnTo>
                        <a:pt x="589" y="736"/>
                      </a:lnTo>
                      <a:lnTo>
                        <a:pt x="599" y="737"/>
                      </a:lnTo>
                      <a:lnTo>
                        <a:pt x="612" y="736"/>
                      </a:lnTo>
                      <a:lnTo>
                        <a:pt x="622" y="729"/>
                      </a:lnTo>
                      <a:lnTo>
                        <a:pt x="635" y="719"/>
                      </a:lnTo>
                      <a:lnTo>
                        <a:pt x="640" y="687"/>
                      </a:lnTo>
                      <a:lnTo>
                        <a:pt x="633" y="673"/>
                      </a:lnTo>
                      <a:lnTo>
                        <a:pt x="602" y="630"/>
                      </a:lnTo>
                      <a:lnTo>
                        <a:pt x="630" y="604"/>
                      </a:lnTo>
                      <a:lnTo>
                        <a:pt x="674" y="543"/>
                      </a:lnTo>
                      <a:lnTo>
                        <a:pt x="706" y="476"/>
                      </a:lnTo>
                      <a:lnTo>
                        <a:pt x="723" y="399"/>
                      </a:lnTo>
                      <a:lnTo>
                        <a:pt x="725" y="361"/>
                      </a:lnTo>
                      <a:close/>
                      <a:moveTo>
                        <a:pt x="363" y="619"/>
                      </a:moveTo>
                      <a:lnTo>
                        <a:pt x="335" y="619"/>
                      </a:lnTo>
                      <a:lnTo>
                        <a:pt x="285" y="608"/>
                      </a:lnTo>
                      <a:lnTo>
                        <a:pt x="239" y="589"/>
                      </a:lnTo>
                      <a:lnTo>
                        <a:pt x="197" y="561"/>
                      </a:lnTo>
                      <a:lnTo>
                        <a:pt x="161" y="526"/>
                      </a:lnTo>
                      <a:lnTo>
                        <a:pt x="133" y="484"/>
                      </a:lnTo>
                      <a:lnTo>
                        <a:pt x="113" y="438"/>
                      </a:lnTo>
                      <a:lnTo>
                        <a:pt x="103" y="386"/>
                      </a:lnTo>
                      <a:lnTo>
                        <a:pt x="101" y="361"/>
                      </a:lnTo>
                      <a:lnTo>
                        <a:pt x="103" y="328"/>
                      </a:lnTo>
                      <a:lnTo>
                        <a:pt x="120" y="266"/>
                      </a:lnTo>
                      <a:lnTo>
                        <a:pt x="133" y="237"/>
                      </a:lnTo>
                      <a:lnTo>
                        <a:pt x="149" y="211"/>
                      </a:lnTo>
                      <a:lnTo>
                        <a:pt x="188" y="166"/>
                      </a:lnTo>
                      <a:lnTo>
                        <a:pt x="237" y="133"/>
                      </a:lnTo>
                      <a:lnTo>
                        <a:pt x="292" y="110"/>
                      </a:lnTo>
                      <a:lnTo>
                        <a:pt x="322" y="105"/>
                      </a:lnTo>
                      <a:lnTo>
                        <a:pt x="342" y="102"/>
                      </a:lnTo>
                      <a:lnTo>
                        <a:pt x="363" y="100"/>
                      </a:lnTo>
                      <a:lnTo>
                        <a:pt x="381" y="102"/>
                      </a:lnTo>
                      <a:lnTo>
                        <a:pt x="400" y="103"/>
                      </a:lnTo>
                      <a:lnTo>
                        <a:pt x="431" y="109"/>
                      </a:lnTo>
                      <a:lnTo>
                        <a:pt x="487" y="132"/>
                      </a:lnTo>
                      <a:lnTo>
                        <a:pt x="536" y="166"/>
                      </a:lnTo>
                      <a:lnTo>
                        <a:pt x="576" y="211"/>
                      </a:lnTo>
                      <a:lnTo>
                        <a:pt x="592" y="237"/>
                      </a:lnTo>
                      <a:lnTo>
                        <a:pt x="605" y="264"/>
                      </a:lnTo>
                      <a:lnTo>
                        <a:pt x="622" y="328"/>
                      </a:lnTo>
                      <a:lnTo>
                        <a:pt x="624" y="361"/>
                      </a:lnTo>
                      <a:lnTo>
                        <a:pt x="622" y="386"/>
                      </a:lnTo>
                      <a:lnTo>
                        <a:pt x="612" y="438"/>
                      </a:lnTo>
                      <a:lnTo>
                        <a:pt x="592" y="484"/>
                      </a:lnTo>
                      <a:lnTo>
                        <a:pt x="563" y="526"/>
                      </a:lnTo>
                      <a:lnTo>
                        <a:pt x="529" y="561"/>
                      </a:lnTo>
                      <a:lnTo>
                        <a:pt x="487" y="589"/>
                      </a:lnTo>
                      <a:lnTo>
                        <a:pt x="441" y="608"/>
                      </a:lnTo>
                      <a:lnTo>
                        <a:pt x="389" y="619"/>
                      </a:lnTo>
                      <a:lnTo>
                        <a:pt x="363" y="619"/>
                      </a:lnTo>
                      <a:close/>
                    </a:path>
                  </a:pathLst>
                </a:custGeom>
                <a:solidFill>
                  <a:srgbClr val="70D5E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4" name="Freeform 12">
                  <a:extLst>
                    <a:ext uri="{FF2B5EF4-FFF2-40B4-BE49-F238E27FC236}">
                      <a16:creationId xmlns:a16="http://schemas.microsoft.com/office/drawing/2014/main" id="{A6864296-1FB1-4323-ACB1-5E27CBEDA55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16" y="1006"/>
                  <a:ext cx="70" cy="99"/>
                </a:xfrm>
                <a:custGeom>
                  <a:avLst/>
                  <a:gdLst>
                    <a:gd name="T0" fmla="*/ 194 w 209"/>
                    <a:gd name="T1" fmla="*/ 245 h 298"/>
                    <a:gd name="T2" fmla="*/ 95 w 209"/>
                    <a:gd name="T3" fmla="*/ 183 h 298"/>
                    <a:gd name="T4" fmla="*/ 91 w 209"/>
                    <a:gd name="T5" fmla="*/ 167 h 298"/>
                    <a:gd name="T6" fmla="*/ 78 w 209"/>
                    <a:gd name="T7" fmla="*/ 156 h 298"/>
                    <a:gd name="T8" fmla="*/ 83 w 209"/>
                    <a:gd name="T9" fmla="*/ 31 h 298"/>
                    <a:gd name="T10" fmla="*/ 82 w 209"/>
                    <a:gd name="T11" fmla="*/ 19 h 298"/>
                    <a:gd name="T12" fmla="*/ 66 w 209"/>
                    <a:gd name="T13" fmla="*/ 3 h 298"/>
                    <a:gd name="T14" fmla="*/ 54 w 209"/>
                    <a:gd name="T15" fmla="*/ 0 h 298"/>
                    <a:gd name="T16" fmla="*/ 43 w 209"/>
                    <a:gd name="T17" fmla="*/ 2 h 298"/>
                    <a:gd name="T18" fmla="*/ 27 w 209"/>
                    <a:gd name="T19" fmla="*/ 18 h 298"/>
                    <a:gd name="T20" fmla="*/ 26 w 209"/>
                    <a:gd name="T21" fmla="*/ 29 h 298"/>
                    <a:gd name="T22" fmla="*/ 20 w 209"/>
                    <a:gd name="T23" fmla="*/ 153 h 298"/>
                    <a:gd name="T24" fmla="*/ 11 w 209"/>
                    <a:gd name="T25" fmla="*/ 160 h 298"/>
                    <a:gd name="T26" fmla="*/ 1 w 209"/>
                    <a:gd name="T27" fmla="*/ 180 h 298"/>
                    <a:gd name="T28" fmla="*/ 0 w 209"/>
                    <a:gd name="T29" fmla="*/ 192 h 298"/>
                    <a:gd name="T30" fmla="*/ 1 w 209"/>
                    <a:gd name="T31" fmla="*/ 202 h 298"/>
                    <a:gd name="T32" fmla="*/ 8 w 209"/>
                    <a:gd name="T33" fmla="*/ 219 h 298"/>
                    <a:gd name="T34" fmla="*/ 21 w 209"/>
                    <a:gd name="T35" fmla="*/ 232 h 298"/>
                    <a:gd name="T36" fmla="*/ 39 w 209"/>
                    <a:gd name="T37" fmla="*/ 239 h 298"/>
                    <a:gd name="T38" fmla="*/ 49 w 209"/>
                    <a:gd name="T39" fmla="*/ 241 h 298"/>
                    <a:gd name="T40" fmla="*/ 59 w 209"/>
                    <a:gd name="T41" fmla="*/ 239 h 298"/>
                    <a:gd name="T42" fmla="*/ 69 w 209"/>
                    <a:gd name="T43" fmla="*/ 235 h 298"/>
                    <a:gd name="T44" fmla="*/ 164 w 209"/>
                    <a:gd name="T45" fmla="*/ 294 h 298"/>
                    <a:gd name="T46" fmla="*/ 171 w 209"/>
                    <a:gd name="T47" fmla="*/ 298 h 298"/>
                    <a:gd name="T48" fmla="*/ 180 w 209"/>
                    <a:gd name="T49" fmla="*/ 298 h 298"/>
                    <a:gd name="T50" fmla="*/ 187 w 209"/>
                    <a:gd name="T51" fmla="*/ 298 h 298"/>
                    <a:gd name="T52" fmla="*/ 199 w 209"/>
                    <a:gd name="T53" fmla="*/ 291 h 298"/>
                    <a:gd name="T54" fmla="*/ 205 w 209"/>
                    <a:gd name="T55" fmla="*/ 285 h 298"/>
                    <a:gd name="T56" fmla="*/ 209 w 209"/>
                    <a:gd name="T57" fmla="*/ 274 h 298"/>
                    <a:gd name="T58" fmla="*/ 203 w 209"/>
                    <a:gd name="T59" fmla="*/ 252 h 298"/>
                    <a:gd name="T60" fmla="*/ 194 w 209"/>
                    <a:gd name="T61" fmla="*/ 245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09" h="298">
                      <a:moveTo>
                        <a:pt x="194" y="245"/>
                      </a:moveTo>
                      <a:lnTo>
                        <a:pt x="95" y="183"/>
                      </a:lnTo>
                      <a:lnTo>
                        <a:pt x="91" y="167"/>
                      </a:lnTo>
                      <a:lnTo>
                        <a:pt x="78" y="156"/>
                      </a:lnTo>
                      <a:lnTo>
                        <a:pt x="83" y="31"/>
                      </a:lnTo>
                      <a:lnTo>
                        <a:pt x="82" y="19"/>
                      </a:lnTo>
                      <a:lnTo>
                        <a:pt x="66" y="3"/>
                      </a:lnTo>
                      <a:lnTo>
                        <a:pt x="54" y="0"/>
                      </a:lnTo>
                      <a:lnTo>
                        <a:pt x="43" y="2"/>
                      </a:lnTo>
                      <a:lnTo>
                        <a:pt x="27" y="18"/>
                      </a:lnTo>
                      <a:lnTo>
                        <a:pt x="26" y="29"/>
                      </a:lnTo>
                      <a:lnTo>
                        <a:pt x="20" y="153"/>
                      </a:lnTo>
                      <a:lnTo>
                        <a:pt x="11" y="160"/>
                      </a:lnTo>
                      <a:lnTo>
                        <a:pt x="1" y="180"/>
                      </a:lnTo>
                      <a:lnTo>
                        <a:pt x="0" y="192"/>
                      </a:lnTo>
                      <a:lnTo>
                        <a:pt x="1" y="202"/>
                      </a:lnTo>
                      <a:lnTo>
                        <a:pt x="8" y="219"/>
                      </a:lnTo>
                      <a:lnTo>
                        <a:pt x="21" y="232"/>
                      </a:lnTo>
                      <a:lnTo>
                        <a:pt x="39" y="239"/>
                      </a:lnTo>
                      <a:lnTo>
                        <a:pt x="49" y="241"/>
                      </a:lnTo>
                      <a:lnTo>
                        <a:pt x="59" y="239"/>
                      </a:lnTo>
                      <a:lnTo>
                        <a:pt x="69" y="235"/>
                      </a:lnTo>
                      <a:lnTo>
                        <a:pt x="164" y="294"/>
                      </a:lnTo>
                      <a:lnTo>
                        <a:pt x="171" y="298"/>
                      </a:lnTo>
                      <a:lnTo>
                        <a:pt x="180" y="298"/>
                      </a:lnTo>
                      <a:lnTo>
                        <a:pt x="187" y="298"/>
                      </a:lnTo>
                      <a:lnTo>
                        <a:pt x="199" y="291"/>
                      </a:lnTo>
                      <a:lnTo>
                        <a:pt x="205" y="285"/>
                      </a:lnTo>
                      <a:lnTo>
                        <a:pt x="209" y="274"/>
                      </a:lnTo>
                      <a:lnTo>
                        <a:pt x="203" y="252"/>
                      </a:lnTo>
                      <a:lnTo>
                        <a:pt x="194" y="245"/>
                      </a:lnTo>
                      <a:close/>
                    </a:path>
                  </a:pathLst>
                </a:custGeom>
                <a:solidFill>
                  <a:srgbClr val="70D5E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</p:grp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F2749AD1-BAE1-6E7D-A4E3-00520095D8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2327" y="961988"/>
            <a:ext cx="4158978" cy="166621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FCA0CC0-0267-5DB7-30A8-D05E91559673}"/>
              </a:ext>
            </a:extLst>
          </p:cNvPr>
          <p:cNvSpPr txBox="1"/>
          <p:nvPr/>
        </p:nvSpPr>
        <p:spPr>
          <a:xfrm>
            <a:off x="3389154" y="2661924"/>
            <a:ext cx="52745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#Unbalanced class model , #Multi classification model</a:t>
            </a:r>
            <a:endParaRPr lang="ko-KR" altLang="en-US" sz="16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1FEDD10-191A-8540-F003-5A69C7CD63AA}"/>
              </a:ext>
            </a:extLst>
          </p:cNvPr>
          <p:cNvSpPr txBox="1"/>
          <p:nvPr/>
        </p:nvSpPr>
        <p:spPr>
          <a:xfrm>
            <a:off x="2647195" y="3087870"/>
            <a:ext cx="68956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i="1" dirty="0"/>
              <a:t>Multi</a:t>
            </a:r>
            <a:r>
              <a:rPr lang="ko-KR" altLang="en-US" sz="1600" b="1" i="1" dirty="0"/>
              <a:t> </a:t>
            </a:r>
            <a:r>
              <a:rPr lang="en-US" altLang="ko-KR" sz="1600" b="1" i="1" dirty="0"/>
              <a:t>Output Classifier,   Random Forest Classifier,   Randomized CV</a:t>
            </a:r>
            <a:endParaRPr lang="ko-KR" altLang="en-US" sz="1600" b="1" i="1" dirty="0"/>
          </a:p>
        </p:txBody>
      </p:sp>
      <p:sp>
        <p:nvSpPr>
          <p:cNvPr id="33" name="화살표: 아래쪽 32">
            <a:extLst>
              <a:ext uri="{FF2B5EF4-FFF2-40B4-BE49-F238E27FC236}">
                <a16:creationId xmlns:a16="http://schemas.microsoft.com/office/drawing/2014/main" id="{1C808925-3BBD-5821-BE92-93CEA0974241}"/>
              </a:ext>
            </a:extLst>
          </p:cNvPr>
          <p:cNvSpPr/>
          <p:nvPr/>
        </p:nvSpPr>
        <p:spPr>
          <a:xfrm rot="3429047" flipH="1">
            <a:off x="3220991" y="3498105"/>
            <a:ext cx="87517" cy="67640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화살표: 아래쪽 33">
            <a:extLst>
              <a:ext uri="{FF2B5EF4-FFF2-40B4-BE49-F238E27FC236}">
                <a16:creationId xmlns:a16="http://schemas.microsoft.com/office/drawing/2014/main" id="{656402F7-1710-0537-E481-F5EBA5D03BF9}"/>
              </a:ext>
            </a:extLst>
          </p:cNvPr>
          <p:cNvSpPr/>
          <p:nvPr/>
        </p:nvSpPr>
        <p:spPr>
          <a:xfrm rot="18847251">
            <a:off x="8209573" y="3536935"/>
            <a:ext cx="104510" cy="56842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CFB96872-C897-A231-7B71-1313F01328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2588" y="5512079"/>
            <a:ext cx="5603488" cy="90548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50DCDE7-7DDD-2543-AE57-1966F866A5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6414" y="4225233"/>
            <a:ext cx="4848474" cy="1143059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2000A974-FB55-2BC0-873A-BADE193AA602}"/>
              </a:ext>
            </a:extLst>
          </p:cNvPr>
          <p:cNvSpPr/>
          <p:nvPr/>
        </p:nvSpPr>
        <p:spPr>
          <a:xfrm>
            <a:off x="7315203" y="5024653"/>
            <a:ext cx="581484" cy="34721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78F466A9-D242-0DD8-FD87-CF70769E788A}"/>
              </a:ext>
            </a:extLst>
          </p:cNvPr>
          <p:cNvSpPr/>
          <p:nvPr/>
        </p:nvSpPr>
        <p:spPr>
          <a:xfrm>
            <a:off x="6026415" y="6002004"/>
            <a:ext cx="581484" cy="34721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6C20780-3A4E-F984-B4E0-E7225F9806E6}"/>
              </a:ext>
            </a:extLst>
          </p:cNvPr>
          <p:cNvSpPr/>
          <p:nvPr/>
        </p:nvSpPr>
        <p:spPr>
          <a:xfrm>
            <a:off x="3920439" y="1361661"/>
            <a:ext cx="1550504" cy="46216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DAECA61-8C10-E9EB-5D13-68DBE40F43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1003" y="4056519"/>
            <a:ext cx="4638913" cy="2676663"/>
          </a:xfrm>
          <a:prstGeom prst="rect">
            <a:avLst/>
          </a:prstGeom>
        </p:spPr>
      </p:pic>
      <p:sp>
        <p:nvSpPr>
          <p:cNvPr id="36" name="직사각형 35">
            <a:extLst>
              <a:ext uri="{FF2B5EF4-FFF2-40B4-BE49-F238E27FC236}">
                <a16:creationId xmlns:a16="http://schemas.microsoft.com/office/drawing/2014/main" id="{23442432-C6C9-207C-1110-46408FDFCCC6}"/>
              </a:ext>
            </a:extLst>
          </p:cNvPr>
          <p:cNvSpPr/>
          <p:nvPr/>
        </p:nvSpPr>
        <p:spPr>
          <a:xfrm>
            <a:off x="2085527" y="6295216"/>
            <a:ext cx="581484" cy="34721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18A229F-87C4-3D09-7C91-07DC262B1BB2}"/>
              </a:ext>
            </a:extLst>
          </p:cNvPr>
          <p:cNvSpPr txBox="1"/>
          <p:nvPr/>
        </p:nvSpPr>
        <p:spPr>
          <a:xfrm>
            <a:off x="621210" y="6369247"/>
            <a:ext cx="1306768" cy="2616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baseline accuracy</a:t>
            </a:r>
            <a:endParaRPr lang="ko-KR" altLang="en-US" sz="11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03EE2A2-9D29-4C79-FC14-03425F2CCC61}"/>
              </a:ext>
            </a:extLst>
          </p:cNvPr>
          <p:cNvSpPr txBox="1"/>
          <p:nvPr/>
        </p:nvSpPr>
        <p:spPr>
          <a:xfrm>
            <a:off x="5807010" y="5085495"/>
            <a:ext cx="1452718" cy="25391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validation accuracy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2920435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42" grpId="0" animBg="1"/>
      <p:bldP spid="2" grpId="0" animBg="1"/>
      <p:bldP spid="3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D5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>
            <a:off x="-104360" y="-54666"/>
            <a:ext cx="12533243" cy="7106478"/>
            <a:chOff x="0" y="0"/>
            <a:chExt cx="12079224" cy="6729984"/>
          </a:xfrm>
        </p:grpSpPr>
        <p:sp>
          <p:nvSpPr>
            <p:cNvPr id="7" name="사각형: 둥근 한쪽 모서리 6">
              <a:extLst>
                <a:ext uri="{FF2B5EF4-FFF2-40B4-BE49-F238E27FC236}">
                  <a16:creationId xmlns:a16="http://schemas.microsoft.com/office/drawing/2014/main" id="{71E05BED-4C2B-4E7F-BA61-F313FA5A5967}"/>
                </a:ext>
              </a:extLst>
            </p:cNvPr>
            <p:cNvSpPr/>
            <p:nvPr/>
          </p:nvSpPr>
          <p:spPr>
            <a:xfrm flipV="1">
              <a:off x="0" y="0"/>
              <a:ext cx="12079224" cy="6729984"/>
            </a:xfrm>
            <a:prstGeom prst="round1Rect">
              <a:avLst>
                <a:gd name="adj" fmla="val 2760"/>
              </a:avLst>
            </a:prstGeom>
            <a:solidFill>
              <a:schemeClr val="bg1">
                <a:alpha val="30000"/>
              </a:schemeClr>
            </a:solidFill>
            <a:ln w="12700">
              <a:solidFill>
                <a:schemeClr val="bg1">
                  <a:alpha val="2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사각형: 둥근 한쪽 모서리 5">
              <a:extLst>
                <a:ext uri="{FF2B5EF4-FFF2-40B4-BE49-F238E27FC236}">
                  <a16:creationId xmlns:a16="http://schemas.microsoft.com/office/drawing/2014/main" id="{F9C8B8D8-464C-4696-AD42-E043A39F11F4}"/>
                </a:ext>
              </a:extLst>
            </p:cNvPr>
            <p:cNvSpPr/>
            <p:nvPr/>
          </p:nvSpPr>
          <p:spPr>
            <a:xfrm flipV="1">
              <a:off x="28020" y="22526"/>
              <a:ext cx="11887200" cy="6556248"/>
            </a:xfrm>
            <a:prstGeom prst="round1Rect">
              <a:avLst>
                <a:gd name="adj" fmla="val 3524"/>
              </a:avLst>
            </a:prstGeom>
            <a:solidFill>
              <a:schemeClr val="bg1"/>
            </a:solidFill>
            <a:ln>
              <a:noFill/>
            </a:ln>
            <a:effectLst>
              <a:outerShdw blurRad="177800" dist="635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DE1A3A5A-9DE3-4FDC-B6DF-4B0D04D40DEF}"/>
                </a:ext>
              </a:extLst>
            </p:cNvPr>
            <p:cNvSpPr/>
            <p:nvPr/>
          </p:nvSpPr>
          <p:spPr>
            <a:xfrm>
              <a:off x="0" y="61152"/>
              <a:ext cx="11887200" cy="79952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 latinLnBrk="0">
                <a:defRPr/>
              </a:pPr>
              <a:r>
                <a:rPr lang="en-US" altLang="ko-KR" sz="20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4. Classification</a:t>
              </a:r>
              <a:r>
                <a:rPr lang="ko-KR" altLang="en-US" sz="20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</a:t>
              </a:r>
              <a:r>
                <a:rPr lang="en-US" altLang="ko-KR" sz="20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(Multi</a:t>
              </a:r>
              <a:r>
                <a:rPr lang="ko-KR" altLang="en-US" sz="20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</a:t>
              </a:r>
              <a:r>
                <a:rPr lang="en-US" altLang="ko-KR" sz="20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Output Classifier)</a:t>
              </a:r>
            </a:p>
          </p:txBody>
        </p:sp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852A8B15-DA56-4E6C-9107-418529756162}"/>
                </a:ext>
              </a:extLst>
            </p:cNvPr>
            <p:cNvSpPr/>
            <p:nvPr/>
          </p:nvSpPr>
          <p:spPr>
            <a:xfrm rot="10800000" flipV="1">
              <a:off x="11444700" y="264652"/>
              <a:ext cx="252000" cy="252000"/>
            </a:xfrm>
            <a:prstGeom prst="roundRect">
              <a:avLst/>
            </a:prstGeom>
            <a:solidFill>
              <a:srgbClr val="70D5EC"/>
            </a:solidFill>
            <a:ln>
              <a:noFill/>
            </a:ln>
            <a:effectLst>
              <a:outerShdw blurRad="50800" dist="38100" dir="5400000" algn="t" rotWithShape="0">
                <a:srgbClr val="70D5EC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>
                  <a:solidFill>
                    <a:prstClr val="white"/>
                  </a:solidFill>
                </a:rPr>
                <a:t>X</a:t>
              </a:r>
              <a:endParaRPr lang="ko-KR" altLang="en-US" sz="1050" dirty="0">
                <a:solidFill>
                  <a:prstClr val="white"/>
                </a:solidFill>
              </a:endParaRPr>
            </a:p>
          </p:txBody>
        </p: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7195719F-5149-471E-984D-09D556E4895C}"/>
                </a:ext>
              </a:extLst>
            </p:cNvPr>
            <p:cNvGrpSpPr/>
            <p:nvPr/>
          </p:nvGrpSpPr>
          <p:grpSpPr>
            <a:xfrm>
              <a:off x="11053053" y="264652"/>
              <a:ext cx="252000" cy="252000"/>
              <a:chOff x="11053053" y="175752"/>
              <a:chExt cx="252000" cy="252000"/>
            </a:xfrm>
          </p:grpSpPr>
          <p:sp>
            <p:nvSpPr>
              <p:cNvPr id="28" name="사각형: 둥근 모서리 27">
                <a:extLst>
                  <a:ext uri="{FF2B5EF4-FFF2-40B4-BE49-F238E27FC236}">
                    <a16:creationId xmlns:a16="http://schemas.microsoft.com/office/drawing/2014/main" id="{30A3868D-69D9-4D60-BE18-2184853101CB}"/>
                  </a:ext>
                </a:extLst>
              </p:cNvPr>
              <p:cNvSpPr/>
              <p:nvPr/>
            </p:nvSpPr>
            <p:spPr>
              <a:xfrm rot="10800000" flipV="1">
                <a:off x="11053053" y="175752"/>
                <a:ext cx="252000" cy="252000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 dirty="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2" name="Group 8">
                <a:extLst>
                  <a:ext uri="{FF2B5EF4-FFF2-40B4-BE49-F238E27FC236}">
                    <a16:creationId xmlns:a16="http://schemas.microsoft.com/office/drawing/2014/main" id="{AEBD1F02-B83C-4E35-94E5-8B919FF573D7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1112867" y="231488"/>
                <a:ext cx="132372" cy="140525"/>
                <a:chOff x="4594" y="900"/>
                <a:chExt cx="276" cy="293"/>
              </a:xfrm>
              <a:solidFill>
                <a:schemeClr val="tx1">
                  <a:lumMod val="50000"/>
                  <a:lumOff val="50000"/>
                </a:schemeClr>
              </a:solidFill>
            </p:grpSpPr>
            <p:sp>
              <p:nvSpPr>
                <p:cNvPr id="21" name="Freeform 9">
                  <a:extLst>
                    <a:ext uri="{FF2B5EF4-FFF2-40B4-BE49-F238E27FC236}">
                      <a16:creationId xmlns:a16="http://schemas.microsoft.com/office/drawing/2014/main" id="{5D083AC8-1964-4443-B936-637541132CA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94" y="900"/>
                  <a:ext cx="102" cy="91"/>
                </a:xfrm>
                <a:custGeom>
                  <a:avLst/>
                  <a:gdLst>
                    <a:gd name="T0" fmla="*/ 72 w 307"/>
                    <a:gd name="T1" fmla="*/ 263 h 273"/>
                    <a:gd name="T2" fmla="*/ 91 w 307"/>
                    <a:gd name="T3" fmla="*/ 236 h 273"/>
                    <a:gd name="T4" fmla="*/ 139 w 307"/>
                    <a:gd name="T5" fmla="*/ 187 h 273"/>
                    <a:gd name="T6" fmla="*/ 193 w 307"/>
                    <a:gd name="T7" fmla="*/ 148 h 273"/>
                    <a:gd name="T8" fmla="*/ 255 w 307"/>
                    <a:gd name="T9" fmla="*/ 119 h 273"/>
                    <a:gd name="T10" fmla="*/ 290 w 307"/>
                    <a:gd name="T11" fmla="*/ 110 h 273"/>
                    <a:gd name="T12" fmla="*/ 299 w 307"/>
                    <a:gd name="T13" fmla="*/ 106 h 273"/>
                    <a:gd name="T14" fmla="*/ 305 w 307"/>
                    <a:gd name="T15" fmla="*/ 97 h 273"/>
                    <a:gd name="T16" fmla="*/ 307 w 307"/>
                    <a:gd name="T17" fmla="*/ 87 h 273"/>
                    <a:gd name="T18" fmla="*/ 303 w 307"/>
                    <a:gd name="T19" fmla="*/ 77 h 273"/>
                    <a:gd name="T20" fmla="*/ 292 w 307"/>
                    <a:gd name="T21" fmla="*/ 60 h 273"/>
                    <a:gd name="T22" fmla="*/ 263 w 307"/>
                    <a:gd name="T23" fmla="*/ 33 h 273"/>
                    <a:gd name="T24" fmla="*/ 227 w 307"/>
                    <a:gd name="T25" fmla="*/ 13 h 273"/>
                    <a:gd name="T26" fmla="*/ 186 w 307"/>
                    <a:gd name="T27" fmla="*/ 1 h 273"/>
                    <a:gd name="T28" fmla="*/ 165 w 307"/>
                    <a:gd name="T29" fmla="*/ 0 h 273"/>
                    <a:gd name="T30" fmla="*/ 131 w 307"/>
                    <a:gd name="T31" fmla="*/ 3 h 273"/>
                    <a:gd name="T32" fmla="*/ 72 w 307"/>
                    <a:gd name="T33" fmla="*/ 27 h 273"/>
                    <a:gd name="T34" fmla="*/ 27 w 307"/>
                    <a:gd name="T35" fmla="*/ 72 h 273"/>
                    <a:gd name="T36" fmla="*/ 3 w 307"/>
                    <a:gd name="T37" fmla="*/ 131 h 273"/>
                    <a:gd name="T38" fmla="*/ 0 w 307"/>
                    <a:gd name="T39" fmla="*/ 164 h 273"/>
                    <a:gd name="T40" fmla="*/ 1 w 307"/>
                    <a:gd name="T41" fmla="*/ 192 h 273"/>
                    <a:gd name="T42" fmla="*/ 20 w 307"/>
                    <a:gd name="T43" fmla="*/ 243 h 273"/>
                    <a:gd name="T44" fmla="*/ 36 w 307"/>
                    <a:gd name="T45" fmla="*/ 266 h 273"/>
                    <a:gd name="T46" fmla="*/ 43 w 307"/>
                    <a:gd name="T47" fmla="*/ 273 h 273"/>
                    <a:gd name="T48" fmla="*/ 53 w 307"/>
                    <a:gd name="T49" fmla="*/ 273 h 273"/>
                    <a:gd name="T50" fmla="*/ 65 w 307"/>
                    <a:gd name="T51" fmla="*/ 271 h 273"/>
                    <a:gd name="T52" fmla="*/ 72 w 307"/>
                    <a:gd name="T53" fmla="*/ 263 h 2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3">
                      <a:moveTo>
                        <a:pt x="72" y="263"/>
                      </a:moveTo>
                      <a:lnTo>
                        <a:pt x="91" y="236"/>
                      </a:lnTo>
                      <a:lnTo>
                        <a:pt x="139" y="187"/>
                      </a:lnTo>
                      <a:lnTo>
                        <a:pt x="193" y="148"/>
                      </a:lnTo>
                      <a:lnTo>
                        <a:pt x="255" y="119"/>
                      </a:lnTo>
                      <a:lnTo>
                        <a:pt x="290" y="110"/>
                      </a:lnTo>
                      <a:lnTo>
                        <a:pt x="299" y="106"/>
                      </a:lnTo>
                      <a:lnTo>
                        <a:pt x="305" y="97"/>
                      </a:lnTo>
                      <a:lnTo>
                        <a:pt x="307" y="87"/>
                      </a:lnTo>
                      <a:lnTo>
                        <a:pt x="303" y="77"/>
                      </a:lnTo>
                      <a:lnTo>
                        <a:pt x="292" y="60"/>
                      </a:lnTo>
                      <a:lnTo>
                        <a:pt x="263" y="33"/>
                      </a:lnTo>
                      <a:lnTo>
                        <a:pt x="227" y="13"/>
                      </a:lnTo>
                      <a:lnTo>
                        <a:pt x="186" y="1"/>
                      </a:lnTo>
                      <a:lnTo>
                        <a:pt x="165" y="0"/>
                      </a:lnTo>
                      <a:lnTo>
                        <a:pt x="131" y="3"/>
                      </a:lnTo>
                      <a:lnTo>
                        <a:pt x="72" y="27"/>
                      </a:lnTo>
                      <a:lnTo>
                        <a:pt x="27" y="72"/>
                      </a:lnTo>
                      <a:lnTo>
                        <a:pt x="3" y="131"/>
                      </a:lnTo>
                      <a:lnTo>
                        <a:pt x="0" y="164"/>
                      </a:lnTo>
                      <a:lnTo>
                        <a:pt x="1" y="192"/>
                      </a:lnTo>
                      <a:lnTo>
                        <a:pt x="20" y="243"/>
                      </a:lnTo>
                      <a:lnTo>
                        <a:pt x="36" y="266"/>
                      </a:lnTo>
                      <a:lnTo>
                        <a:pt x="43" y="273"/>
                      </a:lnTo>
                      <a:lnTo>
                        <a:pt x="53" y="273"/>
                      </a:lnTo>
                      <a:lnTo>
                        <a:pt x="65" y="271"/>
                      </a:lnTo>
                      <a:lnTo>
                        <a:pt x="72" y="263"/>
                      </a:lnTo>
                      <a:close/>
                    </a:path>
                  </a:pathLst>
                </a:custGeom>
                <a:solidFill>
                  <a:srgbClr val="70D5E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2" name="Freeform 10">
                  <a:extLst>
                    <a:ext uri="{FF2B5EF4-FFF2-40B4-BE49-F238E27FC236}">
                      <a16:creationId xmlns:a16="http://schemas.microsoft.com/office/drawing/2014/main" id="{9D800F43-DF2D-4198-8E75-ACA0153BD07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8" y="900"/>
                  <a:ext cx="102" cy="90"/>
                </a:xfrm>
                <a:custGeom>
                  <a:avLst/>
                  <a:gdLst>
                    <a:gd name="T0" fmla="*/ 143 w 307"/>
                    <a:gd name="T1" fmla="*/ 0 h 271"/>
                    <a:gd name="T2" fmla="*/ 121 w 307"/>
                    <a:gd name="T3" fmla="*/ 1 h 271"/>
                    <a:gd name="T4" fmla="*/ 81 w 307"/>
                    <a:gd name="T5" fmla="*/ 11 h 271"/>
                    <a:gd name="T6" fmla="*/ 46 w 307"/>
                    <a:gd name="T7" fmla="*/ 31 h 271"/>
                    <a:gd name="T8" fmla="*/ 16 w 307"/>
                    <a:gd name="T9" fmla="*/ 60 h 271"/>
                    <a:gd name="T10" fmla="*/ 4 w 307"/>
                    <a:gd name="T11" fmla="*/ 76 h 271"/>
                    <a:gd name="T12" fmla="*/ 0 w 307"/>
                    <a:gd name="T13" fmla="*/ 86 h 271"/>
                    <a:gd name="T14" fmla="*/ 3 w 307"/>
                    <a:gd name="T15" fmla="*/ 96 h 271"/>
                    <a:gd name="T16" fmla="*/ 9 w 307"/>
                    <a:gd name="T17" fmla="*/ 106 h 271"/>
                    <a:gd name="T18" fmla="*/ 19 w 307"/>
                    <a:gd name="T19" fmla="*/ 110 h 271"/>
                    <a:gd name="T20" fmla="*/ 52 w 307"/>
                    <a:gd name="T21" fmla="*/ 119 h 271"/>
                    <a:gd name="T22" fmla="*/ 115 w 307"/>
                    <a:gd name="T23" fmla="*/ 148 h 271"/>
                    <a:gd name="T24" fmla="*/ 170 w 307"/>
                    <a:gd name="T25" fmla="*/ 187 h 271"/>
                    <a:gd name="T26" fmla="*/ 218 w 307"/>
                    <a:gd name="T27" fmla="*/ 234 h 271"/>
                    <a:gd name="T28" fmla="*/ 237 w 307"/>
                    <a:gd name="T29" fmla="*/ 261 h 271"/>
                    <a:gd name="T30" fmla="*/ 245 w 307"/>
                    <a:gd name="T31" fmla="*/ 270 h 271"/>
                    <a:gd name="T32" fmla="*/ 255 w 307"/>
                    <a:gd name="T33" fmla="*/ 271 h 271"/>
                    <a:gd name="T34" fmla="*/ 266 w 307"/>
                    <a:gd name="T35" fmla="*/ 270 h 271"/>
                    <a:gd name="T36" fmla="*/ 274 w 307"/>
                    <a:gd name="T37" fmla="*/ 263 h 271"/>
                    <a:gd name="T38" fmla="*/ 289 w 307"/>
                    <a:gd name="T39" fmla="*/ 241 h 271"/>
                    <a:gd name="T40" fmla="*/ 306 w 307"/>
                    <a:gd name="T41" fmla="*/ 191 h 271"/>
                    <a:gd name="T42" fmla="*/ 307 w 307"/>
                    <a:gd name="T43" fmla="*/ 164 h 271"/>
                    <a:gd name="T44" fmla="*/ 306 w 307"/>
                    <a:gd name="T45" fmla="*/ 131 h 271"/>
                    <a:gd name="T46" fmla="*/ 280 w 307"/>
                    <a:gd name="T47" fmla="*/ 72 h 271"/>
                    <a:gd name="T48" fmla="*/ 235 w 307"/>
                    <a:gd name="T49" fmla="*/ 27 h 271"/>
                    <a:gd name="T50" fmla="*/ 178 w 307"/>
                    <a:gd name="T51" fmla="*/ 3 h 271"/>
                    <a:gd name="T52" fmla="*/ 143 w 307"/>
                    <a:gd name="T53" fmla="*/ 0 h 2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1">
                      <a:moveTo>
                        <a:pt x="143" y="0"/>
                      </a:moveTo>
                      <a:lnTo>
                        <a:pt x="121" y="1"/>
                      </a:lnTo>
                      <a:lnTo>
                        <a:pt x="81" y="11"/>
                      </a:lnTo>
                      <a:lnTo>
                        <a:pt x="46" y="31"/>
                      </a:lnTo>
                      <a:lnTo>
                        <a:pt x="16" y="60"/>
                      </a:lnTo>
                      <a:lnTo>
                        <a:pt x="4" y="76"/>
                      </a:lnTo>
                      <a:lnTo>
                        <a:pt x="0" y="86"/>
                      </a:lnTo>
                      <a:lnTo>
                        <a:pt x="3" y="96"/>
                      </a:lnTo>
                      <a:lnTo>
                        <a:pt x="9" y="106"/>
                      </a:lnTo>
                      <a:lnTo>
                        <a:pt x="19" y="110"/>
                      </a:lnTo>
                      <a:lnTo>
                        <a:pt x="52" y="119"/>
                      </a:lnTo>
                      <a:lnTo>
                        <a:pt x="115" y="148"/>
                      </a:lnTo>
                      <a:lnTo>
                        <a:pt x="170" y="187"/>
                      </a:lnTo>
                      <a:lnTo>
                        <a:pt x="218" y="234"/>
                      </a:lnTo>
                      <a:lnTo>
                        <a:pt x="237" y="261"/>
                      </a:lnTo>
                      <a:lnTo>
                        <a:pt x="245" y="270"/>
                      </a:lnTo>
                      <a:lnTo>
                        <a:pt x="255" y="271"/>
                      </a:lnTo>
                      <a:lnTo>
                        <a:pt x="266" y="270"/>
                      </a:lnTo>
                      <a:lnTo>
                        <a:pt x="274" y="263"/>
                      </a:lnTo>
                      <a:lnTo>
                        <a:pt x="289" y="241"/>
                      </a:lnTo>
                      <a:lnTo>
                        <a:pt x="306" y="191"/>
                      </a:lnTo>
                      <a:lnTo>
                        <a:pt x="307" y="164"/>
                      </a:lnTo>
                      <a:lnTo>
                        <a:pt x="306" y="131"/>
                      </a:lnTo>
                      <a:lnTo>
                        <a:pt x="280" y="72"/>
                      </a:lnTo>
                      <a:lnTo>
                        <a:pt x="235" y="27"/>
                      </a:lnTo>
                      <a:lnTo>
                        <a:pt x="178" y="3"/>
                      </a:lnTo>
                      <a:lnTo>
                        <a:pt x="143" y="0"/>
                      </a:lnTo>
                      <a:close/>
                    </a:path>
                  </a:pathLst>
                </a:custGeom>
                <a:solidFill>
                  <a:srgbClr val="70D5E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3" name="Freeform 11">
                  <a:extLst>
                    <a:ext uri="{FF2B5EF4-FFF2-40B4-BE49-F238E27FC236}">
                      <a16:creationId xmlns:a16="http://schemas.microsoft.com/office/drawing/2014/main" id="{EEB598CB-04D3-444D-B57C-6E0F8C3F444E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612" y="947"/>
                  <a:ext cx="241" cy="246"/>
                </a:xfrm>
                <a:custGeom>
                  <a:avLst/>
                  <a:gdLst>
                    <a:gd name="T0" fmla="*/ 722 w 725"/>
                    <a:gd name="T1" fmla="*/ 313 h 737"/>
                    <a:gd name="T2" fmla="*/ 679 w 725"/>
                    <a:gd name="T3" fmla="*/ 187 h 737"/>
                    <a:gd name="T4" fmla="*/ 604 w 725"/>
                    <a:gd name="T5" fmla="*/ 90 h 737"/>
                    <a:gd name="T6" fmla="*/ 459 w 725"/>
                    <a:gd name="T7" fmla="*/ 13 h 737"/>
                    <a:gd name="T8" fmla="*/ 390 w 725"/>
                    <a:gd name="T9" fmla="*/ 1 h 737"/>
                    <a:gd name="T10" fmla="*/ 334 w 725"/>
                    <a:gd name="T11" fmla="*/ 1 h 737"/>
                    <a:gd name="T12" fmla="*/ 263 w 725"/>
                    <a:gd name="T13" fmla="*/ 13 h 737"/>
                    <a:gd name="T14" fmla="*/ 120 w 725"/>
                    <a:gd name="T15" fmla="*/ 92 h 737"/>
                    <a:gd name="T16" fmla="*/ 45 w 725"/>
                    <a:gd name="T17" fmla="*/ 188 h 737"/>
                    <a:gd name="T18" fmla="*/ 3 w 725"/>
                    <a:gd name="T19" fmla="*/ 313 h 737"/>
                    <a:gd name="T20" fmla="*/ 2 w 725"/>
                    <a:gd name="T21" fmla="*/ 399 h 737"/>
                    <a:gd name="T22" fmla="*/ 51 w 725"/>
                    <a:gd name="T23" fmla="*/ 543 h 737"/>
                    <a:gd name="T24" fmla="*/ 123 w 725"/>
                    <a:gd name="T25" fmla="*/ 630 h 737"/>
                    <a:gd name="T26" fmla="*/ 84 w 725"/>
                    <a:gd name="T27" fmla="*/ 687 h 737"/>
                    <a:gd name="T28" fmla="*/ 103 w 725"/>
                    <a:gd name="T29" fmla="*/ 729 h 737"/>
                    <a:gd name="T30" fmla="*/ 126 w 725"/>
                    <a:gd name="T31" fmla="*/ 737 h 737"/>
                    <a:gd name="T32" fmla="*/ 153 w 725"/>
                    <a:gd name="T33" fmla="*/ 727 h 737"/>
                    <a:gd name="T34" fmla="*/ 189 w 725"/>
                    <a:gd name="T35" fmla="*/ 677 h 737"/>
                    <a:gd name="T36" fmla="*/ 316 w 725"/>
                    <a:gd name="T37" fmla="*/ 719 h 737"/>
                    <a:gd name="T38" fmla="*/ 409 w 725"/>
                    <a:gd name="T39" fmla="*/ 719 h 737"/>
                    <a:gd name="T40" fmla="*/ 536 w 725"/>
                    <a:gd name="T41" fmla="*/ 677 h 737"/>
                    <a:gd name="T42" fmla="*/ 572 w 725"/>
                    <a:gd name="T43" fmla="*/ 727 h 737"/>
                    <a:gd name="T44" fmla="*/ 599 w 725"/>
                    <a:gd name="T45" fmla="*/ 737 h 737"/>
                    <a:gd name="T46" fmla="*/ 622 w 725"/>
                    <a:gd name="T47" fmla="*/ 729 h 737"/>
                    <a:gd name="T48" fmla="*/ 640 w 725"/>
                    <a:gd name="T49" fmla="*/ 687 h 737"/>
                    <a:gd name="T50" fmla="*/ 602 w 725"/>
                    <a:gd name="T51" fmla="*/ 630 h 737"/>
                    <a:gd name="T52" fmla="*/ 674 w 725"/>
                    <a:gd name="T53" fmla="*/ 543 h 737"/>
                    <a:gd name="T54" fmla="*/ 723 w 725"/>
                    <a:gd name="T55" fmla="*/ 399 h 737"/>
                    <a:gd name="T56" fmla="*/ 363 w 725"/>
                    <a:gd name="T57" fmla="*/ 619 h 737"/>
                    <a:gd name="T58" fmla="*/ 285 w 725"/>
                    <a:gd name="T59" fmla="*/ 608 h 737"/>
                    <a:gd name="T60" fmla="*/ 197 w 725"/>
                    <a:gd name="T61" fmla="*/ 561 h 737"/>
                    <a:gd name="T62" fmla="*/ 133 w 725"/>
                    <a:gd name="T63" fmla="*/ 484 h 737"/>
                    <a:gd name="T64" fmla="*/ 103 w 725"/>
                    <a:gd name="T65" fmla="*/ 386 h 737"/>
                    <a:gd name="T66" fmla="*/ 103 w 725"/>
                    <a:gd name="T67" fmla="*/ 328 h 737"/>
                    <a:gd name="T68" fmla="*/ 133 w 725"/>
                    <a:gd name="T69" fmla="*/ 237 h 737"/>
                    <a:gd name="T70" fmla="*/ 188 w 725"/>
                    <a:gd name="T71" fmla="*/ 166 h 737"/>
                    <a:gd name="T72" fmla="*/ 292 w 725"/>
                    <a:gd name="T73" fmla="*/ 110 h 737"/>
                    <a:gd name="T74" fmla="*/ 342 w 725"/>
                    <a:gd name="T75" fmla="*/ 102 h 737"/>
                    <a:gd name="T76" fmla="*/ 381 w 725"/>
                    <a:gd name="T77" fmla="*/ 102 h 737"/>
                    <a:gd name="T78" fmla="*/ 431 w 725"/>
                    <a:gd name="T79" fmla="*/ 109 h 737"/>
                    <a:gd name="T80" fmla="*/ 536 w 725"/>
                    <a:gd name="T81" fmla="*/ 166 h 737"/>
                    <a:gd name="T82" fmla="*/ 592 w 725"/>
                    <a:gd name="T83" fmla="*/ 237 h 737"/>
                    <a:gd name="T84" fmla="*/ 622 w 725"/>
                    <a:gd name="T85" fmla="*/ 328 h 737"/>
                    <a:gd name="T86" fmla="*/ 622 w 725"/>
                    <a:gd name="T87" fmla="*/ 386 h 737"/>
                    <a:gd name="T88" fmla="*/ 592 w 725"/>
                    <a:gd name="T89" fmla="*/ 484 h 737"/>
                    <a:gd name="T90" fmla="*/ 529 w 725"/>
                    <a:gd name="T91" fmla="*/ 561 h 737"/>
                    <a:gd name="T92" fmla="*/ 441 w 725"/>
                    <a:gd name="T93" fmla="*/ 608 h 737"/>
                    <a:gd name="T94" fmla="*/ 363 w 725"/>
                    <a:gd name="T95" fmla="*/ 619 h 7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725" h="737">
                      <a:moveTo>
                        <a:pt x="725" y="361"/>
                      </a:moveTo>
                      <a:lnTo>
                        <a:pt x="722" y="313"/>
                      </a:lnTo>
                      <a:lnTo>
                        <a:pt x="699" y="225"/>
                      </a:lnTo>
                      <a:lnTo>
                        <a:pt x="679" y="187"/>
                      </a:lnTo>
                      <a:lnTo>
                        <a:pt x="659" y="151"/>
                      </a:lnTo>
                      <a:lnTo>
                        <a:pt x="604" y="90"/>
                      </a:lnTo>
                      <a:lnTo>
                        <a:pt x="536" y="44"/>
                      </a:lnTo>
                      <a:lnTo>
                        <a:pt x="459" y="13"/>
                      </a:lnTo>
                      <a:lnTo>
                        <a:pt x="418" y="4"/>
                      </a:lnTo>
                      <a:lnTo>
                        <a:pt x="390" y="1"/>
                      </a:lnTo>
                      <a:lnTo>
                        <a:pt x="363" y="0"/>
                      </a:lnTo>
                      <a:lnTo>
                        <a:pt x="334" y="1"/>
                      </a:lnTo>
                      <a:lnTo>
                        <a:pt x="305" y="5"/>
                      </a:lnTo>
                      <a:lnTo>
                        <a:pt x="263" y="13"/>
                      </a:lnTo>
                      <a:lnTo>
                        <a:pt x="187" y="44"/>
                      </a:lnTo>
                      <a:lnTo>
                        <a:pt x="120" y="92"/>
                      </a:lnTo>
                      <a:lnTo>
                        <a:pt x="67" y="152"/>
                      </a:lnTo>
                      <a:lnTo>
                        <a:pt x="45" y="188"/>
                      </a:lnTo>
                      <a:lnTo>
                        <a:pt x="25" y="227"/>
                      </a:lnTo>
                      <a:lnTo>
                        <a:pt x="3" y="313"/>
                      </a:lnTo>
                      <a:lnTo>
                        <a:pt x="0" y="361"/>
                      </a:lnTo>
                      <a:lnTo>
                        <a:pt x="2" y="399"/>
                      </a:lnTo>
                      <a:lnTo>
                        <a:pt x="19" y="476"/>
                      </a:lnTo>
                      <a:lnTo>
                        <a:pt x="51" y="543"/>
                      </a:lnTo>
                      <a:lnTo>
                        <a:pt x="96" y="604"/>
                      </a:lnTo>
                      <a:lnTo>
                        <a:pt x="123" y="630"/>
                      </a:lnTo>
                      <a:lnTo>
                        <a:pt x="93" y="673"/>
                      </a:lnTo>
                      <a:lnTo>
                        <a:pt x="84" y="687"/>
                      </a:lnTo>
                      <a:lnTo>
                        <a:pt x="90" y="719"/>
                      </a:lnTo>
                      <a:lnTo>
                        <a:pt x="103" y="729"/>
                      </a:lnTo>
                      <a:lnTo>
                        <a:pt x="113" y="736"/>
                      </a:lnTo>
                      <a:lnTo>
                        <a:pt x="126" y="737"/>
                      </a:lnTo>
                      <a:lnTo>
                        <a:pt x="136" y="736"/>
                      </a:lnTo>
                      <a:lnTo>
                        <a:pt x="153" y="727"/>
                      </a:lnTo>
                      <a:lnTo>
                        <a:pt x="159" y="720"/>
                      </a:lnTo>
                      <a:lnTo>
                        <a:pt x="189" y="677"/>
                      </a:lnTo>
                      <a:lnTo>
                        <a:pt x="230" y="696"/>
                      </a:lnTo>
                      <a:lnTo>
                        <a:pt x="316" y="719"/>
                      </a:lnTo>
                      <a:lnTo>
                        <a:pt x="363" y="720"/>
                      </a:lnTo>
                      <a:lnTo>
                        <a:pt x="409" y="719"/>
                      </a:lnTo>
                      <a:lnTo>
                        <a:pt x="495" y="696"/>
                      </a:lnTo>
                      <a:lnTo>
                        <a:pt x="536" y="677"/>
                      </a:lnTo>
                      <a:lnTo>
                        <a:pt x="566" y="720"/>
                      </a:lnTo>
                      <a:lnTo>
                        <a:pt x="572" y="727"/>
                      </a:lnTo>
                      <a:lnTo>
                        <a:pt x="589" y="736"/>
                      </a:lnTo>
                      <a:lnTo>
                        <a:pt x="599" y="737"/>
                      </a:lnTo>
                      <a:lnTo>
                        <a:pt x="612" y="736"/>
                      </a:lnTo>
                      <a:lnTo>
                        <a:pt x="622" y="729"/>
                      </a:lnTo>
                      <a:lnTo>
                        <a:pt x="635" y="719"/>
                      </a:lnTo>
                      <a:lnTo>
                        <a:pt x="640" y="687"/>
                      </a:lnTo>
                      <a:lnTo>
                        <a:pt x="633" y="673"/>
                      </a:lnTo>
                      <a:lnTo>
                        <a:pt x="602" y="630"/>
                      </a:lnTo>
                      <a:lnTo>
                        <a:pt x="630" y="604"/>
                      </a:lnTo>
                      <a:lnTo>
                        <a:pt x="674" y="543"/>
                      </a:lnTo>
                      <a:lnTo>
                        <a:pt x="706" y="476"/>
                      </a:lnTo>
                      <a:lnTo>
                        <a:pt x="723" y="399"/>
                      </a:lnTo>
                      <a:lnTo>
                        <a:pt x="725" y="361"/>
                      </a:lnTo>
                      <a:close/>
                      <a:moveTo>
                        <a:pt x="363" y="619"/>
                      </a:moveTo>
                      <a:lnTo>
                        <a:pt x="335" y="619"/>
                      </a:lnTo>
                      <a:lnTo>
                        <a:pt x="285" y="608"/>
                      </a:lnTo>
                      <a:lnTo>
                        <a:pt x="239" y="589"/>
                      </a:lnTo>
                      <a:lnTo>
                        <a:pt x="197" y="561"/>
                      </a:lnTo>
                      <a:lnTo>
                        <a:pt x="161" y="526"/>
                      </a:lnTo>
                      <a:lnTo>
                        <a:pt x="133" y="484"/>
                      </a:lnTo>
                      <a:lnTo>
                        <a:pt x="113" y="438"/>
                      </a:lnTo>
                      <a:lnTo>
                        <a:pt x="103" y="386"/>
                      </a:lnTo>
                      <a:lnTo>
                        <a:pt x="101" y="361"/>
                      </a:lnTo>
                      <a:lnTo>
                        <a:pt x="103" y="328"/>
                      </a:lnTo>
                      <a:lnTo>
                        <a:pt x="120" y="266"/>
                      </a:lnTo>
                      <a:lnTo>
                        <a:pt x="133" y="237"/>
                      </a:lnTo>
                      <a:lnTo>
                        <a:pt x="149" y="211"/>
                      </a:lnTo>
                      <a:lnTo>
                        <a:pt x="188" y="166"/>
                      </a:lnTo>
                      <a:lnTo>
                        <a:pt x="237" y="133"/>
                      </a:lnTo>
                      <a:lnTo>
                        <a:pt x="292" y="110"/>
                      </a:lnTo>
                      <a:lnTo>
                        <a:pt x="322" y="105"/>
                      </a:lnTo>
                      <a:lnTo>
                        <a:pt x="342" y="102"/>
                      </a:lnTo>
                      <a:lnTo>
                        <a:pt x="363" y="100"/>
                      </a:lnTo>
                      <a:lnTo>
                        <a:pt x="381" y="102"/>
                      </a:lnTo>
                      <a:lnTo>
                        <a:pt x="400" y="103"/>
                      </a:lnTo>
                      <a:lnTo>
                        <a:pt x="431" y="109"/>
                      </a:lnTo>
                      <a:lnTo>
                        <a:pt x="487" y="132"/>
                      </a:lnTo>
                      <a:lnTo>
                        <a:pt x="536" y="166"/>
                      </a:lnTo>
                      <a:lnTo>
                        <a:pt x="576" y="211"/>
                      </a:lnTo>
                      <a:lnTo>
                        <a:pt x="592" y="237"/>
                      </a:lnTo>
                      <a:lnTo>
                        <a:pt x="605" y="264"/>
                      </a:lnTo>
                      <a:lnTo>
                        <a:pt x="622" y="328"/>
                      </a:lnTo>
                      <a:lnTo>
                        <a:pt x="624" y="361"/>
                      </a:lnTo>
                      <a:lnTo>
                        <a:pt x="622" y="386"/>
                      </a:lnTo>
                      <a:lnTo>
                        <a:pt x="612" y="438"/>
                      </a:lnTo>
                      <a:lnTo>
                        <a:pt x="592" y="484"/>
                      </a:lnTo>
                      <a:lnTo>
                        <a:pt x="563" y="526"/>
                      </a:lnTo>
                      <a:lnTo>
                        <a:pt x="529" y="561"/>
                      </a:lnTo>
                      <a:lnTo>
                        <a:pt x="487" y="589"/>
                      </a:lnTo>
                      <a:lnTo>
                        <a:pt x="441" y="608"/>
                      </a:lnTo>
                      <a:lnTo>
                        <a:pt x="389" y="619"/>
                      </a:lnTo>
                      <a:lnTo>
                        <a:pt x="363" y="619"/>
                      </a:lnTo>
                      <a:close/>
                    </a:path>
                  </a:pathLst>
                </a:custGeom>
                <a:solidFill>
                  <a:srgbClr val="70D5E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4" name="Freeform 12">
                  <a:extLst>
                    <a:ext uri="{FF2B5EF4-FFF2-40B4-BE49-F238E27FC236}">
                      <a16:creationId xmlns:a16="http://schemas.microsoft.com/office/drawing/2014/main" id="{A6864296-1FB1-4323-ACB1-5E27CBEDA55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16" y="1006"/>
                  <a:ext cx="70" cy="99"/>
                </a:xfrm>
                <a:custGeom>
                  <a:avLst/>
                  <a:gdLst>
                    <a:gd name="T0" fmla="*/ 194 w 209"/>
                    <a:gd name="T1" fmla="*/ 245 h 298"/>
                    <a:gd name="T2" fmla="*/ 95 w 209"/>
                    <a:gd name="T3" fmla="*/ 183 h 298"/>
                    <a:gd name="T4" fmla="*/ 91 w 209"/>
                    <a:gd name="T5" fmla="*/ 167 h 298"/>
                    <a:gd name="T6" fmla="*/ 78 w 209"/>
                    <a:gd name="T7" fmla="*/ 156 h 298"/>
                    <a:gd name="T8" fmla="*/ 83 w 209"/>
                    <a:gd name="T9" fmla="*/ 31 h 298"/>
                    <a:gd name="T10" fmla="*/ 82 w 209"/>
                    <a:gd name="T11" fmla="*/ 19 h 298"/>
                    <a:gd name="T12" fmla="*/ 66 w 209"/>
                    <a:gd name="T13" fmla="*/ 3 h 298"/>
                    <a:gd name="T14" fmla="*/ 54 w 209"/>
                    <a:gd name="T15" fmla="*/ 0 h 298"/>
                    <a:gd name="T16" fmla="*/ 43 w 209"/>
                    <a:gd name="T17" fmla="*/ 2 h 298"/>
                    <a:gd name="T18" fmla="*/ 27 w 209"/>
                    <a:gd name="T19" fmla="*/ 18 h 298"/>
                    <a:gd name="T20" fmla="*/ 26 w 209"/>
                    <a:gd name="T21" fmla="*/ 29 h 298"/>
                    <a:gd name="T22" fmla="*/ 20 w 209"/>
                    <a:gd name="T23" fmla="*/ 153 h 298"/>
                    <a:gd name="T24" fmla="*/ 11 w 209"/>
                    <a:gd name="T25" fmla="*/ 160 h 298"/>
                    <a:gd name="T26" fmla="*/ 1 w 209"/>
                    <a:gd name="T27" fmla="*/ 180 h 298"/>
                    <a:gd name="T28" fmla="*/ 0 w 209"/>
                    <a:gd name="T29" fmla="*/ 192 h 298"/>
                    <a:gd name="T30" fmla="*/ 1 w 209"/>
                    <a:gd name="T31" fmla="*/ 202 h 298"/>
                    <a:gd name="T32" fmla="*/ 8 w 209"/>
                    <a:gd name="T33" fmla="*/ 219 h 298"/>
                    <a:gd name="T34" fmla="*/ 21 w 209"/>
                    <a:gd name="T35" fmla="*/ 232 h 298"/>
                    <a:gd name="T36" fmla="*/ 39 w 209"/>
                    <a:gd name="T37" fmla="*/ 239 h 298"/>
                    <a:gd name="T38" fmla="*/ 49 w 209"/>
                    <a:gd name="T39" fmla="*/ 241 h 298"/>
                    <a:gd name="T40" fmla="*/ 59 w 209"/>
                    <a:gd name="T41" fmla="*/ 239 h 298"/>
                    <a:gd name="T42" fmla="*/ 69 w 209"/>
                    <a:gd name="T43" fmla="*/ 235 h 298"/>
                    <a:gd name="T44" fmla="*/ 164 w 209"/>
                    <a:gd name="T45" fmla="*/ 294 h 298"/>
                    <a:gd name="T46" fmla="*/ 171 w 209"/>
                    <a:gd name="T47" fmla="*/ 298 h 298"/>
                    <a:gd name="T48" fmla="*/ 180 w 209"/>
                    <a:gd name="T49" fmla="*/ 298 h 298"/>
                    <a:gd name="T50" fmla="*/ 187 w 209"/>
                    <a:gd name="T51" fmla="*/ 298 h 298"/>
                    <a:gd name="T52" fmla="*/ 199 w 209"/>
                    <a:gd name="T53" fmla="*/ 291 h 298"/>
                    <a:gd name="T54" fmla="*/ 205 w 209"/>
                    <a:gd name="T55" fmla="*/ 285 h 298"/>
                    <a:gd name="T56" fmla="*/ 209 w 209"/>
                    <a:gd name="T57" fmla="*/ 274 h 298"/>
                    <a:gd name="T58" fmla="*/ 203 w 209"/>
                    <a:gd name="T59" fmla="*/ 252 h 298"/>
                    <a:gd name="T60" fmla="*/ 194 w 209"/>
                    <a:gd name="T61" fmla="*/ 245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09" h="298">
                      <a:moveTo>
                        <a:pt x="194" y="245"/>
                      </a:moveTo>
                      <a:lnTo>
                        <a:pt x="95" y="183"/>
                      </a:lnTo>
                      <a:lnTo>
                        <a:pt x="91" y="167"/>
                      </a:lnTo>
                      <a:lnTo>
                        <a:pt x="78" y="156"/>
                      </a:lnTo>
                      <a:lnTo>
                        <a:pt x="83" y="31"/>
                      </a:lnTo>
                      <a:lnTo>
                        <a:pt x="82" y="19"/>
                      </a:lnTo>
                      <a:lnTo>
                        <a:pt x="66" y="3"/>
                      </a:lnTo>
                      <a:lnTo>
                        <a:pt x="54" y="0"/>
                      </a:lnTo>
                      <a:lnTo>
                        <a:pt x="43" y="2"/>
                      </a:lnTo>
                      <a:lnTo>
                        <a:pt x="27" y="18"/>
                      </a:lnTo>
                      <a:lnTo>
                        <a:pt x="26" y="29"/>
                      </a:lnTo>
                      <a:lnTo>
                        <a:pt x="20" y="153"/>
                      </a:lnTo>
                      <a:lnTo>
                        <a:pt x="11" y="160"/>
                      </a:lnTo>
                      <a:lnTo>
                        <a:pt x="1" y="180"/>
                      </a:lnTo>
                      <a:lnTo>
                        <a:pt x="0" y="192"/>
                      </a:lnTo>
                      <a:lnTo>
                        <a:pt x="1" y="202"/>
                      </a:lnTo>
                      <a:lnTo>
                        <a:pt x="8" y="219"/>
                      </a:lnTo>
                      <a:lnTo>
                        <a:pt x="21" y="232"/>
                      </a:lnTo>
                      <a:lnTo>
                        <a:pt x="39" y="239"/>
                      </a:lnTo>
                      <a:lnTo>
                        <a:pt x="49" y="241"/>
                      </a:lnTo>
                      <a:lnTo>
                        <a:pt x="59" y="239"/>
                      </a:lnTo>
                      <a:lnTo>
                        <a:pt x="69" y="235"/>
                      </a:lnTo>
                      <a:lnTo>
                        <a:pt x="164" y="294"/>
                      </a:lnTo>
                      <a:lnTo>
                        <a:pt x="171" y="298"/>
                      </a:lnTo>
                      <a:lnTo>
                        <a:pt x="180" y="298"/>
                      </a:lnTo>
                      <a:lnTo>
                        <a:pt x="187" y="298"/>
                      </a:lnTo>
                      <a:lnTo>
                        <a:pt x="199" y="291"/>
                      </a:lnTo>
                      <a:lnTo>
                        <a:pt x="205" y="285"/>
                      </a:lnTo>
                      <a:lnTo>
                        <a:pt x="209" y="274"/>
                      </a:lnTo>
                      <a:lnTo>
                        <a:pt x="203" y="252"/>
                      </a:lnTo>
                      <a:lnTo>
                        <a:pt x="194" y="245"/>
                      </a:lnTo>
                      <a:close/>
                    </a:path>
                  </a:pathLst>
                </a:custGeom>
                <a:solidFill>
                  <a:srgbClr val="70D5E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</p:grpSp>
      </p:grpSp>
      <p:pic>
        <p:nvPicPr>
          <p:cNvPr id="7170" name="Picture 2">
            <a:extLst>
              <a:ext uri="{FF2B5EF4-FFF2-40B4-BE49-F238E27FC236}">
                <a16:creationId xmlns:a16="http://schemas.microsoft.com/office/drawing/2014/main" id="{FC00667A-F0C7-8261-83F3-6C9CB9F948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053"/>
          <a:stretch/>
        </p:blipFill>
        <p:spPr bwMode="auto">
          <a:xfrm>
            <a:off x="125774" y="1007615"/>
            <a:ext cx="5897339" cy="3056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E687737E-4CD0-1559-5326-D4BB9E5F72F5}"/>
              </a:ext>
            </a:extLst>
          </p:cNvPr>
          <p:cNvSpPr txBox="1"/>
          <p:nvPr/>
        </p:nvSpPr>
        <p:spPr>
          <a:xfrm>
            <a:off x="703818" y="4574124"/>
            <a:ext cx="10826746" cy="1354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+mj-ea"/>
                <a:ea typeface="+mj-ea"/>
              </a:rPr>
              <a:t>Feature </a:t>
            </a:r>
            <a:r>
              <a:rPr lang="en-US" altLang="ko-KR" b="1" dirty="0" err="1">
                <a:latin typeface="+mj-ea"/>
                <a:ea typeface="+mj-ea"/>
              </a:rPr>
              <a:t>importances</a:t>
            </a:r>
            <a:r>
              <a:rPr lang="en-US" altLang="ko-KR" b="1" dirty="0">
                <a:latin typeface="+mj-ea"/>
                <a:ea typeface="+mj-ea"/>
              </a:rPr>
              <a:t> explains about model operation </a:t>
            </a:r>
          </a:p>
          <a:p>
            <a:endParaRPr lang="en-US" altLang="ko-KR" sz="1600" b="1" dirty="0">
              <a:latin typeface="+mn-ea"/>
            </a:endParaRPr>
          </a:p>
          <a:p>
            <a:r>
              <a:rPr lang="en-US" altLang="ko-KR" sz="1600" b="1" dirty="0">
                <a:latin typeface="+mn-ea"/>
              </a:rPr>
              <a:t>-The higher, the stronger it effects on model</a:t>
            </a:r>
          </a:p>
          <a:p>
            <a:endParaRPr lang="en-US" altLang="ko-KR" sz="1600" b="1" dirty="0">
              <a:latin typeface="+mn-ea"/>
            </a:endParaRPr>
          </a:p>
          <a:p>
            <a:r>
              <a:rPr lang="en-US" altLang="ko-KR" sz="1600" b="1" dirty="0">
                <a:latin typeface="+mn-ea"/>
              </a:rPr>
              <a:t>-</a:t>
            </a:r>
            <a:r>
              <a:rPr lang="en-US" altLang="ko-KR" sz="1600" b="0" i="0" dirty="0">
                <a:solidFill>
                  <a:srgbClr val="000000"/>
                </a:solidFill>
                <a:effectLst/>
                <a:latin typeface="+mn-ea"/>
              </a:rPr>
              <a:t> “Economic indicators" such as purchase amount, discount amount, and income played the most important role</a:t>
            </a:r>
            <a:endParaRPr lang="ko-KR" altLang="en-US" sz="1600" b="1" dirty="0">
              <a:latin typeface="+mn-ea"/>
            </a:endParaRPr>
          </a:p>
        </p:txBody>
      </p:sp>
      <p:pic>
        <p:nvPicPr>
          <p:cNvPr id="26" name="Picture 2">
            <a:extLst>
              <a:ext uri="{FF2B5EF4-FFF2-40B4-BE49-F238E27FC236}">
                <a16:creationId xmlns:a16="http://schemas.microsoft.com/office/drawing/2014/main" id="{A4406496-9D80-56CE-8F48-26A4324B3B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473" b="13580"/>
          <a:stretch/>
        </p:blipFill>
        <p:spPr bwMode="auto">
          <a:xfrm>
            <a:off x="6023113" y="1143124"/>
            <a:ext cx="5830454" cy="3021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4B0401BA-13A0-071A-17FE-DE6087ED7949}"/>
              </a:ext>
            </a:extLst>
          </p:cNvPr>
          <p:cNvSpPr/>
          <p:nvPr/>
        </p:nvSpPr>
        <p:spPr>
          <a:xfrm>
            <a:off x="546651" y="1177911"/>
            <a:ext cx="5897339" cy="114287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1327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977579" y="594602"/>
            <a:ext cx="4236842" cy="676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8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j-ea"/>
                <a:ea typeface="+mj-ea"/>
              </a:rPr>
              <a:t>Validate Hypothesis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+mj-ea"/>
              <a:ea typeface="+mj-ea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989771" y="4106180"/>
            <a:ext cx="10212457" cy="23189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j-ea"/>
                <a:ea typeface="+mj-ea"/>
              </a:rPr>
              <a:t>Both True </a:t>
            </a:r>
          </a:p>
          <a:p>
            <a:pPr algn="ctr">
              <a:lnSpc>
                <a:spcPct val="150000"/>
              </a:lnSpc>
            </a:pP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  <a:latin typeface="+mj-ea"/>
              <a:ea typeface="+mj-ea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600" b="0" i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The card company could use this model as a stepping stone for </a:t>
            </a:r>
            <a:r>
              <a:rPr lang="en-US" altLang="ko-KR" b="1" i="0" dirty="0">
                <a:solidFill>
                  <a:srgbClr val="7030A0"/>
                </a:solidFill>
                <a:effectLst/>
                <a:latin typeface="+mj-ea"/>
                <a:ea typeface="+mj-ea"/>
              </a:rPr>
              <a:t>card recommendation algorithms </a:t>
            </a:r>
            <a:r>
              <a:rPr lang="en-US" altLang="ko-KR" sz="1600" b="0" i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to market faster and more accurately when attracting new customers</a:t>
            </a:r>
            <a:br>
              <a:rPr lang="en-US" altLang="ko-KR" sz="1600" dirty="0">
                <a:latin typeface="+mj-ea"/>
                <a:ea typeface="+mj-ea"/>
              </a:rPr>
            </a:br>
            <a:r>
              <a:rPr lang="en-US" altLang="ko-KR" sz="1600" b="0" i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In particular, it can target groups with </a:t>
            </a:r>
            <a:r>
              <a:rPr lang="en-US" altLang="ko-KR" sz="1600" b="1" i="0" dirty="0">
                <a:solidFill>
                  <a:srgbClr val="7030A0"/>
                </a:solidFill>
                <a:effectLst/>
                <a:latin typeface="+mj-ea"/>
                <a:ea typeface="+mj-ea"/>
              </a:rPr>
              <a:t>high purchasing potential</a:t>
            </a:r>
            <a:r>
              <a:rPr lang="en-US" altLang="ko-KR" sz="1600" b="0" i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, such as those with high income but weak purchasing power</a:t>
            </a:r>
            <a:r>
              <a: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+mj-ea"/>
                <a:ea typeface="+mj-ea"/>
              </a:rPr>
              <a:t> </a:t>
            </a:r>
            <a:endParaRPr lang="en-US" altLang="ko-KR" sz="1600" dirty="0">
              <a:solidFill>
                <a:prstClr val="black">
                  <a:lumMod val="75000"/>
                  <a:lumOff val="25000"/>
                </a:prstClr>
              </a:solidFill>
              <a:latin typeface="+mj-ea"/>
              <a:ea typeface="+mj-ea"/>
            </a:endParaRPr>
          </a:p>
        </p:txBody>
      </p:sp>
      <p:sp>
        <p:nvSpPr>
          <p:cNvPr id="7" name="타원 6"/>
          <p:cNvSpPr/>
          <p:nvPr/>
        </p:nvSpPr>
        <p:spPr>
          <a:xfrm>
            <a:off x="1811492" y="1926576"/>
            <a:ext cx="4364847" cy="2577466"/>
          </a:xfrm>
          <a:prstGeom prst="ellipse">
            <a:avLst/>
          </a:prstGeom>
          <a:solidFill>
            <a:srgbClr val="C8EF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rgbClr val="212121"/>
                </a:solidFill>
                <a:latin typeface="+mj-ea"/>
                <a:ea typeface="+mj-ea"/>
              </a:rPr>
              <a:t>Hypothesis1. </a:t>
            </a:r>
          </a:p>
          <a:p>
            <a:pPr>
              <a:lnSpc>
                <a:spcPct val="150000"/>
              </a:lnSpc>
            </a:pPr>
            <a:r>
              <a:rPr lang="en-US" altLang="ko-KR" b="1" i="0" dirty="0">
                <a:solidFill>
                  <a:srgbClr val="212121"/>
                </a:solidFill>
                <a:effectLst/>
                <a:latin typeface="+mj-ea"/>
                <a:ea typeface="+mj-ea"/>
              </a:rPr>
              <a:t>Purchase of customer would shape as clusters</a:t>
            </a:r>
            <a:endParaRPr lang="en-US" altLang="ko-KR" sz="2800" b="1" dirty="0">
              <a:solidFill>
                <a:prstClr val="black">
                  <a:lumMod val="65000"/>
                  <a:lumOff val="35000"/>
                </a:prstClr>
              </a:solidFill>
              <a:latin typeface="+mj-ea"/>
              <a:ea typeface="+mj-ea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5761937" y="1926576"/>
            <a:ext cx="4415731" cy="2577466"/>
          </a:xfrm>
          <a:prstGeom prst="ellipse">
            <a:avLst/>
          </a:prstGeom>
          <a:solidFill>
            <a:srgbClr val="CBB3FF">
              <a:alpha val="7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  <a:latin typeface="+mj-ea"/>
                <a:ea typeface="+mj-ea"/>
              </a:rPr>
              <a:t>Hypothesis2.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  <a:latin typeface="+mj-ea"/>
                <a:ea typeface="+mj-ea"/>
              </a:rPr>
              <a:t>New customers would be classified as cluster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813D3D8-84BF-2711-9399-3A14BEE7687A}"/>
              </a:ext>
            </a:extLst>
          </p:cNvPr>
          <p:cNvSpPr/>
          <p:nvPr/>
        </p:nvSpPr>
        <p:spPr>
          <a:xfrm>
            <a:off x="208722" y="173935"/>
            <a:ext cx="11703326" cy="649025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1032006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977579" y="594602"/>
            <a:ext cx="4236842" cy="676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8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j-ea"/>
                <a:ea typeface="+mj-ea"/>
              </a:rPr>
              <a:t>Marketing Examples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+mj-ea"/>
              <a:ea typeface="+mj-ea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813D3D8-84BF-2711-9399-3A14BEE7687A}"/>
              </a:ext>
            </a:extLst>
          </p:cNvPr>
          <p:cNvSpPr/>
          <p:nvPr/>
        </p:nvSpPr>
        <p:spPr>
          <a:xfrm>
            <a:off x="208722" y="173935"/>
            <a:ext cx="11703326" cy="649025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E86201D-514F-9313-BDBE-700281E063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952" y="1745238"/>
            <a:ext cx="2200934" cy="2200934"/>
          </a:xfrm>
          <a:prstGeom prst="rect">
            <a:avLst/>
          </a:prstGeom>
        </p:spPr>
      </p:pic>
      <p:pic>
        <p:nvPicPr>
          <p:cNvPr id="1026" name="Picture 2" descr="SmartHealth PayCard Offers Healthcare Providers and Millions of Americans  Transformative Financial Solutions for Medical Expenses | Business Wire">
            <a:extLst>
              <a:ext uri="{FF2B5EF4-FFF2-40B4-BE49-F238E27FC236}">
                <a16:creationId xmlns:a16="http://schemas.microsoft.com/office/drawing/2014/main" id="{CED56A09-6C70-7332-A2ED-4306494C0F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2116" y="2104068"/>
            <a:ext cx="3049656" cy="1715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050EBE2-1C55-0C2B-D8BA-8EFD8C244363}"/>
              </a:ext>
            </a:extLst>
          </p:cNvPr>
          <p:cNvCxnSpPr>
            <a:cxnSpLocks/>
          </p:cNvCxnSpPr>
          <p:nvPr/>
        </p:nvCxnSpPr>
        <p:spPr>
          <a:xfrm>
            <a:off x="6060385" y="1789043"/>
            <a:ext cx="0" cy="43135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3" name="그림 12">
            <a:extLst>
              <a:ext uri="{FF2B5EF4-FFF2-40B4-BE49-F238E27FC236}">
                <a16:creationId xmlns:a16="http://schemas.microsoft.com/office/drawing/2014/main" id="{7956AD69-A9B1-20BB-DDA4-5073CC5A38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4322" y="1745238"/>
            <a:ext cx="1968228" cy="2214257"/>
          </a:xfrm>
          <a:prstGeom prst="rect">
            <a:avLst/>
          </a:prstGeom>
        </p:spPr>
      </p:pic>
      <p:pic>
        <p:nvPicPr>
          <p:cNvPr id="1028" name="Picture 4" descr="Buy Uber Eats® Gift Cards with CreditCard | eGifter">
            <a:extLst>
              <a:ext uri="{FF2B5EF4-FFF2-40B4-BE49-F238E27FC236}">
                <a16:creationId xmlns:a16="http://schemas.microsoft.com/office/drawing/2014/main" id="{860E5ADB-2E77-76BF-9BC7-3392E5DC37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5935" y="2056908"/>
            <a:ext cx="2857500" cy="1809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417C811-D974-917C-DD78-F8932F924726}"/>
              </a:ext>
            </a:extLst>
          </p:cNvPr>
          <p:cNvSpPr txBox="1"/>
          <p:nvPr/>
        </p:nvSpPr>
        <p:spPr>
          <a:xfrm>
            <a:off x="530576" y="4427644"/>
            <a:ext cx="400026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-Healthcare credit card</a:t>
            </a:r>
          </a:p>
          <a:p>
            <a:endParaRPr lang="en-US" altLang="ko-KR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-Promote travel packs every month</a:t>
            </a:r>
          </a:p>
          <a:p>
            <a:endParaRPr lang="en-US" altLang="ko-KR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-Helper service subscription</a:t>
            </a:r>
            <a:endParaRPr lang="ko-KR" altLang="en-US" dirty="0">
              <a:latin typeface="+mn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CE70C5B-5B85-B7FC-9FC8-1AACDB545FC9}"/>
              </a:ext>
            </a:extLst>
          </p:cNvPr>
          <p:cNvSpPr txBox="1"/>
          <p:nvPr/>
        </p:nvSpPr>
        <p:spPr>
          <a:xfrm>
            <a:off x="6384860" y="4427644"/>
            <a:ext cx="30748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-Uber eats credit card</a:t>
            </a:r>
          </a:p>
          <a:p>
            <a:endParaRPr lang="en-US" altLang="ko-KR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-communities subscription</a:t>
            </a:r>
            <a:endParaRPr lang="ko-KR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364892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6234BCC6-39B9-47D9-8BF8-C665401AE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2" descr="카드고릴라 : [비교] 카카오뱅크 신용카드를 쓸 생각이라면">
            <a:extLst>
              <a:ext uri="{FF2B5EF4-FFF2-40B4-BE49-F238E27FC236}">
                <a16:creationId xmlns:a16="http://schemas.microsoft.com/office/drawing/2014/main" id="{7C161B3A-5931-FD43-EF49-20606B6B42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12" r="-2" b="3010"/>
          <a:stretch/>
        </p:blipFill>
        <p:spPr bwMode="auto">
          <a:xfrm>
            <a:off x="4883025" y="10"/>
            <a:ext cx="7308975" cy="3364982"/>
          </a:xfrm>
          <a:custGeom>
            <a:avLst/>
            <a:gdLst/>
            <a:ahLst/>
            <a:cxnLst/>
            <a:rect l="l" t="t" r="r" b="b"/>
            <a:pathLst>
              <a:path w="7308975" h="3364992">
                <a:moveTo>
                  <a:pt x="0" y="0"/>
                </a:moveTo>
                <a:lnTo>
                  <a:pt x="7308975" y="0"/>
                </a:lnTo>
                <a:lnTo>
                  <a:pt x="7308975" y="3364992"/>
                </a:lnTo>
                <a:lnTo>
                  <a:pt x="1210305" y="3364992"/>
                </a:lnTo>
                <a:lnTo>
                  <a:pt x="1192705" y="2943200"/>
                </a:lnTo>
                <a:cubicBezTo>
                  <a:pt x="1098874" y="1825108"/>
                  <a:pt x="684692" y="821621"/>
                  <a:pt x="62981" y="692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카드고릴라 : [비교] 카카오뱅크 신용카드를 쓸 생각이라면">
            <a:extLst>
              <a:ext uri="{FF2B5EF4-FFF2-40B4-BE49-F238E27FC236}">
                <a16:creationId xmlns:a16="http://schemas.microsoft.com/office/drawing/2014/main" id="{99FC2101-9928-1A29-2FE0-818618C6BB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12" r="-2" b="3010"/>
          <a:stretch/>
        </p:blipFill>
        <p:spPr bwMode="auto">
          <a:xfrm>
            <a:off x="4883025" y="3493008"/>
            <a:ext cx="7308975" cy="3364992"/>
          </a:xfrm>
          <a:custGeom>
            <a:avLst/>
            <a:gdLst/>
            <a:ahLst/>
            <a:cxnLst/>
            <a:rect l="l" t="t" r="r" b="b"/>
            <a:pathLst>
              <a:path w="7308975" h="3364992">
                <a:moveTo>
                  <a:pt x="1210305" y="0"/>
                </a:moveTo>
                <a:lnTo>
                  <a:pt x="7308975" y="0"/>
                </a:lnTo>
                <a:lnTo>
                  <a:pt x="7308975" y="3364992"/>
                </a:lnTo>
                <a:lnTo>
                  <a:pt x="0" y="3364992"/>
                </a:lnTo>
                <a:lnTo>
                  <a:pt x="62981" y="3295722"/>
                </a:lnTo>
                <a:cubicBezTo>
                  <a:pt x="684692" y="2543371"/>
                  <a:pt x="1098874" y="1539884"/>
                  <a:pt x="1192705" y="421793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17" name="Freeform: Shape 16">
            <a:extLst>
              <a:ext uri="{FF2B5EF4-FFF2-40B4-BE49-F238E27FC236}">
                <a16:creationId xmlns:a16="http://schemas.microsoft.com/office/drawing/2014/main" id="{72A9CE9D-DAC3-40AF-B504-78A64A909F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1" cy="6858000"/>
          </a:xfrm>
          <a:custGeom>
            <a:avLst/>
            <a:gdLst>
              <a:gd name="connsiteX0" fmla="*/ 0 w 6096001"/>
              <a:gd name="connsiteY0" fmla="*/ 0 h 6858000"/>
              <a:gd name="connsiteX1" fmla="*/ 4883024 w 6096001"/>
              <a:gd name="connsiteY1" fmla="*/ 0 h 6858000"/>
              <a:gd name="connsiteX2" fmla="*/ 4946006 w 6096001"/>
              <a:gd name="connsiteY2" fmla="*/ 69271 h 6858000"/>
              <a:gd name="connsiteX3" fmla="*/ 6096001 w 6096001"/>
              <a:gd name="connsiteY3" fmla="*/ 3429000 h 6858000"/>
              <a:gd name="connsiteX4" fmla="*/ 4946006 w 6096001"/>
              <a:gd name="connsiteY4" fmla="*/ 6788730 h 6858000"/>
              <a:gd name="connsiteX5" fmla="*/ 4883024 w 6096001"/>
              <a:gd name="connsiteY5" fmla="*/ 6858000 h 6858000"/>
              <a:gd name="connsiteX6" fmla="*/ 0 w 609600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1" h="6858000">
                <a:moveTo>
                  <a:pt x="0" y="0"/>
                </a:moveTo>
                <a:lnTo>
                  <a:pt x="4883024" y="0"/>
                </a:lnTo>
                <a:lnTo>
                  <a:pt x="4946006" y="69271"/>
                </a:lnTo>
                <a:cubicBezTo>
                  <a:pt x="5656532" y="929100"/>
                  <a:pt x="6096001" y="2116944"/>
                  <a:pt x="6096001" y="3429000"/>
                </a:cubicBezTo>
                <a:cubicBezTo>
                  <a:pt x="6096001" y="4741056"/>
                  <a:pt x="5656532" y="5928900"/>
                  <a:pt x="4946006" y="6788730"/>
                </a:cubicBezTo>
                <a:lnTo>
                  <a:pt x="4883024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9" name="Freeform: Shape 18">
            <a:extLst>
              <a:ext uri="{FF2B5EF4-FFF2-40B4-BE49-F238E27FC236}">
                <a16:creationId xmlns:a16="http://schemas.microsoft.com/office/drawing/2014/main" id="{506D7452-6CDE-4381-86CE-07B2459383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7332" cy="6858000"/>
          </a:xfrm>
          <a:custGeom>
            <a:avLst/>
            <a:gdLst>
              <a:gd name="connsiteX0" fmla="*/ 0 w 6087332"/>
              <a:gd name="connsiteY0" fmla="*/ 0 h 6858000"/>
              <a:gd name="connsiteX1" fmla="*/ 4874355 w 6087332"/>
              <a:gd name="connsiteY1" fmla="*/ 0 h 6858000"/>
              <a:gd name="connsiteX2" fmla="*/ 4937337 w 6087332"/>
              <a:gd name="connsiteY2" fmla="*/ 69271 h 6858000"/>
              <a:gd name="connsiteX3" fmla="*/ 6087332 w 6087332"/>
              <a:gd name="connsiteY3" fmla="*/ 3429000 h 6858000"/>
              <a:gd name="connsiteX4" fmla="*/ 4937337 w 6087332"/>
              <a:gd name="connsiteY4" fmla="*/ 6788730 h 6858000"/>
              <a:gd name="connsiteX5" fmla="*/ 4874355 w 6087332"/>
              <a:gd name="connsiteY5" fmla="*/ 6858000 h 6858000"/>
              <a:gd name="connsiteX6" fmla="*/ 0 w 608733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7332" h="6858000">
                <a:moveTo>
                  <a:pt x="0" y="0"/>
                </a:moveTo>
                <a:lnTo>
                  <a:pt x="4874355" y="0"/>
                </a:lnTo>
                <a:lnTo>
                  <a:pt x="4937337" y="69271"/>
                </a:lnTo>
                <a:cubicBezTo>
                  <a:pt x="5647863" y="929100"/>
                  <a:pt x="6087332" y="2116944"/>
                  <a:pt x="6087332" y="3429000"/>
                </a:cubicBezTo>
                <a:cubicBezTo>
                  <a:pt x="6087332" y="4741056"/>
                  <a:pt x="5647863" y="5928900"/>
                  <a:pt x="4937337" y="6788730"/>
                </a:cubicBezTo>
                <a:lnTo>
                  <a:pt x="4874355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438912" y="1524659"/>
            <a:ext cx="5019074" cy="27740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Thanks for Listening</a:t>
            </a:r>
            <a:endParaRPr lang="ko-KR" alt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62DA937-8B55-4317-BD32-98D7AF30E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67989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Avenir Next LT Pro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52EE5A8-045B-4D39-8ED1-513334085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9098" y="4461119"/>
            <a:ext cx="5019074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DE7E09-8AE2-C3B6-0371-51657757BA96}"/>
              </a:ext>
            </a:extLst>
          </p:cNvPr>
          <p:cNvSpPr txBox="1"/>
          <p:nvPr/>
        </p:nvSpPr>
        <p:spPr>
          <a:xfrm>
            <a:off x="489097" y="4641779"/>
            <a:ext cx="2183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AIB13th Se Bi Yang</a:t>
            </a:r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6DD7C39E-A6B1-A84B-918B-E7F62B136C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rgbClr val="212121"/>
                </a:solidFill>
                <a:effectLst/>
                <a:latin typeface="Roboto" panose="02000000000000000000" pitchFamily="2" charset="0"/>
              </a:rPr>
            </a:br>
            <a:endParaRPr kumimoji="0" lang="ko-KR" altLang="ko-KR" sz="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337D9C6A-C6A7-27C2-FA84-1361530EA4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3822700" cy="15875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prstDash val="solid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AE2E2512-A842-13F9-8A75-AFF2F1D7CC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8912" y="4169115"/>
            <a:ext cx="5686172" cy="2987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79350" rIns="91440" bIns="7935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Consumer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classification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for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establishment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of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marketing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strategies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by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consumer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of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credit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card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companies</a:t>
            </a:r>
            <a:endParaRPr kumimoji="0" lang="ko-KR" altLang="ko-KR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37852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D5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0" y="9527"/>
            <a:ext cx="12463670" cy="6992590"/>
            <a:chOff x="0" y="-18471"/>
            <a:chExt cx="12079224" cy="6748455"/>
          </a:xfrm>
        </p:grpSpPr>
        <p:sp>
          <p:nvSpPr>
            <p:cNvPr id="7" name="사각형: 둥근 한쪽 모서리 6">
              <a:extLst>
                <a:ext uri="{FF2B5EF4-FFF2-40B4-BE49-F238E27FC236}">
                  <a16:creationId xmlns:a16="http://schemas.microsoft.com/office/drawing/2014/main" id="{71E05BED-4C2B-4E7F-BA61-F313FA5A5967}"/>
                </a:ext>
              </a:extLst>
            </p:cNvPr>
            <p:cNvSpPr/>
            <p:nvPr/>
          </p:nvSpPr>
          <p:spPr>
            <a:xfrm flipV="1">
              <a:off x="0" y="0"/>
              <a:ext cx="12079224" cy="6729984"/>
            </a:xfrm>
            <a:prstGeom prst="round1Rect">
              <a:avLst>
                <a:gd name="adj" fmla="val 2760"/>
              </a:avLst>
            </a:prstGeom>
            <a:solidFill>
              <a:schemeClr val="bg1">
                <a:alpha val="30000"/>
              </a:schemeClr>
            </a:solidFill>
            <a:ln w="12700">
              <a:solidFill>
                <a:schemeClr val="bg1">
                  <a:alpha val="2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사각형: 둥근 한쪽 모서리 5">
              <a:extLst>
                <a:ext uri="{FF2B5EF4-FFF2-40B4-BE49-F238E27FC236}">
                  <a16:creationId xmlns:a16="http://schemas.microsoft.com/office/drawing/2014/main" id="{F9C8B8D8-464C-4696-AD42-E043A39F11F4}"/>
                </a:ext>
              </a:extLst>
            </p:cNvPr>
            <p:cNvSpPr/>
            <p:nvPr/>
          </p:nvSpPr>
          <p:spPr>
            <a:xfrm flipV="1">
              <a:off x="0" y="0"/>
              <a:ext cx="11887200" cy="6556248"/>
            </a:xfrm>
            <a:prstGeom prst="round1Rect">
              <a:avLst>
                <a:gd name="adj" fmla="val 3524"/>
              </a:avLst>
            </a:prstGeom>
            <a:solidFill>
              <a:schemeClr val="bg1"/>
            </a:solidFill>
            <a:ln>
              <a:noFill/>
            </a:ln>
            <a:effectLst>
              <a:outerShdw blurRad="177800" dist="635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DE1A3A5A-9DE3-4FDC-B6DF-4B0D04D40DEF}"/>
                </a:ext>
              </a:extLst>
            </p:cNvPr>
            <p:cNvSpPr/>
            <p:nvPr/>
          </p:nvSpPr>
          <p:spPr>
            <a:xfrm>
              <a:off x="0" y="-18471"/>
              <a:ext cx="11887200" cy="79952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 latinLnBrk="0">
                <a:defRPr/>
              </a:pPr>
              <a:r>
                <a:rPr lang="en-US" altLang="ko-KR" sz="2000" kern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1. Flow</a:t>
              </a:r>
              <a:r>
                <a:rPr lang="ko-KR" altLang="en-US" sz="2000" kern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</a:t>
              </a:r>
              <a:r>
                <a:rPr lang="en-US" altLang="ko-KR" sz="2000" kern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of the project</a:t>
              </a:r>
            </a:p>
          </p:txBody>
        </p:sp>
        <p:grpSp>
          <p:nvGrpSpPr>
            <p:cNvPr id="12" name="Group 8">
              <a:extLst>
                <a:ext uri="{FF2B5EF4-FFF2-40B4-BE49-F238E27FC236}">
                  <a16:creationId xmlns:a16="http://schemas.microsoft.com/office/drawing/2014/main" id="{AEBD1F02-B83C-4E35-94E5-8B919FF573D7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171387" y="320390"/>
              <a:ext cx="73860" cy="98320"/>
              <a:chOff x="4716" y="900"/>
              <a:chExt cx="154" cy="205"/>
            </a:xfrm>
            <a:solidFill>
              <a:schemeClr val="tx1">
                <a:lumMod val="50000"/>
                <a:lumOff val="50000"/>
              </a:schemeClr>
            </a:solidFill>
          </p:grpSpPr>
          <p:sp>
            <p:nvSpPr>
              <p:cNvPr id="22" name="Freeform 10">
                <a:extLst>
                  <a:ext uri="{FF2B5EF4-FFF2-40B4-BE49-F238E27FC236}">
                    <a16:creationId xmlns:a16="http://schemas.microsoft.com/office/drawing/2014/main" id="{9D800F43-DF2D-4198-8E75-ACA0153BD0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68" y="900"/>
                <a:ext cx="102" cy="90"/>
              </a:xfrm>
              <a:custGeom>
                <a:avLst/>
                <a:gdLst>
                  <a:gd name="T0" fmla="*/ 143 w 307"/>
                  <a:gd name="T1" fmla="*/ 0 h 271"/>
                  <a:gd name="T2" fmla="*/ 121 w 307"/>
                  <a:gd name="T3" fmla="*/ 1 h 271"/>
                  <a:gd name="T4" fmla="*/ 81 w 307"/>
                  <a:gd name="T5" fmla="*/ 11 h 271"/>
                  <a:gd name="T6" fmla="*/ 46 w 307"/>
                  <a:gd name="T7" fmla="*/ 31 h 271"/>
                  <a:gd name="T8" fmla="*/ 16 w 307"/>
                  <a:gd name="T9" fmla="*/ 60 h 271"/>
                  <a:gd name="T10" fmla="*/ 4 w 307"/>
                  <a:gd name="T11" fmla="*/ 76 h 271"/>
                  <a:gd name="T12" fmla="*/ 0 w 307"/>
                  <a:gd name="T13" fmla="*/ 86 h 271"/>
                  <a:gd name="T14" fmla="*/ 3 w 307"/>
                  <a:gd name="T15" fmla="*/ 96 h 271"/>
                  <a:gd name="T16" fmla="*/ 9 w 307"/>
                  <a:gd name="T17" fmla="*/ 106 h 271"/>
                  <a:gd name="T18" fmla="*/ 19 w 307"/>
                  <a:gd name="T19" fmla="*/ 110 h 271"/>
                  <a:gd name="T20" fmla="*/ 52 w 307"/>
                  <a:gd name="T21" fmla="*/ 119 h 271"/>
                  <a:gd name="T22" fmla="*/ 115 w 307"/>
                  <a:gd name="T23" fmla="*/ 148 h 271"/>
                  <a:gd name="T24" fmla="*/ 170 w 307"/>
                  <a:gd name="T25" fmla="*/ 187 h 271"/>
                  <a:gd name="T26" fmla="*/ 218 w 307"/>
                  <a:gd name="T27" fmla="*/ 234 h 271"/>
                  <a:gd name="T28" fmla="*/ 237 w 307"/>
                  <a:gd name="T29" fmla="*/ 261 h 271"/>
                  <a:gd name="T30" fmla="*/ 245 w 307"/>
                  <a:gd name="T31" fmla="*/ 270 h 271"/>
                  <a:gd name="T32" fmla="*/ 255 w 307"/>
                  <a:gd name="T33" fmla="*/ 271 h 271"/>
                  <a:gd name="T34" fmla="*/ 266 w 307"/>
                  <a:gd name="T35" fmla="*/ 270 h 271"/>
                  <a:gd name="T36" fmla="*/ 274 w 307"/>
                  <a:gd name="T37" fmla="*/ 263 h 271"/>
                  <a:gd name="T38" fmla="*/ 289 w 307"/>
                  <a:gd name="T39" fmla="*/ 241 h 271"/>
                  <a:gd name="T40" fmla="*/ 306 w 307"/>
                  <a:gd name="T41" fmla="*/ 191 h 271"/>
                  <a:gd name="T42" fmla="*/ 307 w 307"/>
                  <a:gd name="T43" fmla="*/ 164 h 271"/>
                  <a:gd name="T44" fmla="*/ 306 w 307"/>
                  <a:gd name="T45" fmla="*/ 131 h 271"/>
                  <a:gd name="T46" fmla="*/ 280 w 307"/>
                  <a:gd name="T47" fmla="*/ 72 h 271"/>
                  <a:gd name="T48" fmla="*/ 235 w 307"/>
                  <a:gd name="T49" fmla="*/ 27 h 271"/>
                  <a:gd name="T50" fmla="*/ 178 w 307"/>
                  <a:gd name="T51" fmla="*/ 3 h 271"/>
                  <a:gd name="T52" fmla="*/ 143 w 307"/>
                  <a:gd name="T53" fmla="*/ 0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1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solidFill>
                <a:srgbClr val="70D5E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24" name="Freeform 12">
                <a:extLst>
                  <a:ext uri="{FF2B5EF4-FFF2-40B4-BE49-F238E27FC236}">
                    <a16:creationId xmlns:a16="http://schemas.microsoft.com/office/drawing/2014/main" id="{A6864296-1FB1-4323-ACB1-5E27CBEDA5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16" y="1006"/>
                <a:ext cx="70" cy="99"/>
              </a:xfrm>
              <a:custGeom>
                <a:avLst/>
                <a:gdLst>
                  <a:gd name="T0" fmla="*/ 194 w 209"/>
                  <a:gd name="T1" fmla="*/ 245 h 298"/>
                  <a:gd name="T2" fmla="*/ 95 w 209"/>
                  <a:gd name="T3" fmla="*/ 183 h 298"/>
                  <a:gd name="T4" fmla="*/ 91 w 209"/>
                  <a:gd name="T5" fmla="*/ 167 h 298"/>
                  <a:gd name="T6" fmla="*/ 78 w 209"/>
                  <a:gd name="T7" fmla="*/ 156 h 298"/>
                  <a:gd name="T8" fmla="*/ 83 w 209"/>
                  <a:gd name="T9" fmla="*/ 31 h 298"/>
                  <a:gd name="T10" fmla="*/ 82 w 209"/>
                  <a:gd name="T11" fmla="*/ 19 h 298"/>
                  <a:gd name="T12" fmla="*/ 66 w 209"/>
                  <a:gd name="T13" fmla="*/ 3 h 298"/>
                  <a:gd name="T14" fmla="*/ 54 w 209"/>
                  <a:gd name="T15" fmla="*/ 0 h 298"/>
                  <a:gd name="T16" fmla="*/ 43 w 209"/>
                  <a:gd name="T17" fmla="*/ 2 h 298"/>
                  <a:gd name="T18" fmla="*/ 27 w 209"/>
                  <a:gd name="T19" fmla="*/ 18 h 298"/>
                  <a:gd name="T20" fmla="*/ 26 w 209"/>
                  <a:gd name="T21" fmla="*/ 29 h 298"/>
                  <a:gd name="T22" fmla="*/ 20 w 209"/>
                  <a:gd name="T23" fmla="*/ 153 h 298"/>
                  <a:gd name="T24" fmla="*/ 11 w 209"/>
                  <a:gd name="T25" fmla="*/ 160 h 298"/>
                  <a:gd name="T26" fmla="*/ 1 w 209"/>
                  <a:gd name="T27" fmla="*/ 180 h 298"/>
                  <a:gd name="T28" fmla="*/ 0 w 209"/>
                  <a:gd name="T29" fmla="*/ 192 h 298"/>
                  <a:gd name="T30" fmla="*/ 1 w 209"/>
                  <a:gd name="T31" fmla="*/ 202 h 298"/>
                  <a:gd name="T32" fmla="*/ 8 w 209"/>
                  <a:gd name="T33" fmla="*/ 219 h 298"/>
                  <a:gd name="T34" fmla="*/ 21 w 209"/>
                  <a:gd name="T35" fmla="*/ 232 h 298"/>
                  <a:gd name="T36" fmla="*/ 39 w 209"/>
                  <a:gd name="T37" fmla="*/ 239 h 298"/>
                  <a:gd name="T38" fmla="*/ 49 w 209"/>
                  <a:gd name="T39" fmla="*/ 241 h 298"/>
                  <a:gd name="T40" fmla="*/ 59 w 209"/>
                  <a:gd name="T41" fmla="*/ 239 h 298"/>
                  <a:gd name="T42" fmla="*/ 69 w 209"/>
                  <a:gd name="T43" fmla="*/ 235 h 298"/>
                  <a:gd name="T44" fmla="*/ 164 w 209"/>
                  <a:gd name="T45" fmla="*/ 294 h 298"/>
                  <a:gd name="T46" fmla="*/ 171 w 209"/>
                  <a:gd name="T47" fmla="*/ 298 h 298"/>
                  <a:gd name="T48" fmla="*/ 180 w 209"/>
                  <a:gd name="T49" fmla="*/ 298 h 298"/>
                  <a:gd name="T50" fmla="*/ 187 w 209"/>
                  <a:gd name="T51" fmla="*/ 298 h 298"/>
                  <a:gd name="T52" fmla="*/ 199 w 209"/>
                  <a:gd name="T53" fmla="*/ 291 h 298"/>
                  <a:gd name="T54" fmla="*/ 205 w 209"/>
                  <a:gd name="T55" fmla="*/ 285 h 298"/>
                  <a:gd name="T56" fmla="*/ 209 w 209"/>
                  <a:gd name="T57" fmla="*/ 274 h 298"/>
                  <a:gd name="T58" fmla="*/ 203 w 209"/>
                  <a:gd name="T59" fmla="*/ 252 h 298"/>
                  <a:gd name="T60" fmla="*/ 194 w 209"/>
                  <a:gd name="T61" fmla="*/ 245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9" h="298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solidFill>
                <a:srgbClr val="70D5E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</p:grp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7670D048-2615-48C9-9F18-BE2A25BB40DB}"/>
              </a:ext>
            </a:extLst>
          </p:cNvPr>
          <p:cNvSpPr/>
          <p:nvPr/>
        </p:nvSpPr>
        <p:spPr>
          <a:xfrm>
            <a:off x="1030320" y="4262240"/>
            <a:ext cx="2718483" cy="17232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1600" b="1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Set Hypothesis </a:t>
            </a:r>
          </a:p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rgbClr val="0070C0"/>
                </a:solidFill>
              </a:rPr>
              <a:t>EDA</a:t>
            </a:r>
          </a:p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Search credit card data and decide which to use for machine learning</a:t>
            </a:r>
            <a:endParaRPr lang="ko-KR" altLang="en-US" sz="1400" dirty="0">
              <a:solidFill>
                <a:prstClr val="black">
                  <a:lumMod val="65000"/>
                  <a:lumOff val="35000"/>
                </a:prst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00CC9AC7-67ED-44DC-A754-67ACE63DD765}"/>
              </a:ext>
            </a:extLst>
          </p:cNvPr>
          <p:cNvSpPr/>
          <p:nvPr/>
        </p:nvSpPr>
        <p:spPr>
          <a:xfrm>
            <a:off x="1140871" y="1737305"/>
            <a:ext cx="2281526" cy="2281526"/>
          </a:xfrm>
          <a:prstGeom prst="ellipse">
            <a:avLst/>
          </a:prstGeom>
          <a:noFill/>
          <a:ln w="88900">
            <a:solidFill>
              <a:srgbClr val="C8EFF8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3600" b="1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10</a:t>
            </a:r>
            <a:endParaRPr lang="en-US" altLang="ko-KR" sz="500" b="1" dirty="0">
              <a:solidFill>
                <a:prstClr val="black">
                  <a:lumMod val="75000"/>
                  <a:lumOff val="25000"/>
                </a:prstClr>
              </a:solidFill>
              <a:cs typeface="Aharoni" panose="02010803020104030203" pitchFamily="2" charset="-79"/>
            </a:endParaRPr>
          </a:p>
          <a:p>
            <a:pPr algn="ctr"/>
            <a:r>
              <a:rPr lang="en-US" altLang="ko-KR" sz="700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Market Share</a:t>
            </a:r>
            <a:endParaRPr lang="en-US" altLang="ko-KR" sz="4400" dirty="0">
              <a:solidFill>
                <a:prstClr val="black">
                  <a:lumMod val="75000"/>
                  <a:lumOff val="25000"/>
                </a:prstClr>
              </a:solidFill>
              <a:cs typeface="Aharoni" panose="02010803020104030203" pitchFamily="2" charset="-79"/>
            </a:endParaRPr>
          </a:p>
        </p:txBody>
      </p:sp>
      <p:sp>
        <p:nvSpPr>
          <p:cNvPr id="32" name="원호 31">
            <a:extLst>
              <a:ext uri="{FF2B5EF4-FFF2-40B4-BE49-F238E27FC236}">
                <a16:creationId xmlns:a16="http://schemas.microsoft.com/office/drawing/2014/main" id="{D11E5F0C-7F53-4621-B900-2751CB35D363}"/>
              </a:ext>
            </a:extLst>
          </p:cNvPr>
          <p:cNvSpPr/>
          <p:nvPr/>
        </p:nvSpPr>
        <p:spPr>
          <a:xfrm>
            <a:off x="1175494" y="1715782"/>
            <a:ext cx="2281526" cy="2281526"/>
          </a:xfrm>
          <a:prstGeom prst="arc">
            <a:avLst>
              <a:gd name="adj1" fmla="val 16200000"/>
              <a:gd name="adj2" fmla="val 5446242"/>
            </a:avLst>
          </a:prstGeom>
          <a:ln w="88900" cap="rnd">
            <a:solidFill>
              <a:srgbClr val="70D5EC"/>
            </a:solidFill>
            <a:tailEnd type="none" w="sm" len="sm"/>
          </a:ln>
          <a:effectLst>
            <a:outerShdw dist="38100" dir="11400000" algn="br" rotWithShape="0">
              <a:schemeClr val="bg1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03E6C09-E699-481B-A00C-710B1877184B}"/>
              </a:ext>
            </a:extLst>
          </p:cNvPr>
          <p:cNvSpPr txBox="1"/>
          <p:nvPr/>
        </p:nvSpPr>
        <p:spPr>
          <a:xfrm>
            <a:off x="2515054" y="2414079"/>
            <a:ext cx="28336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>
                <a:solidFill>
                  <a:srgbClr val="70D5EC"/>
                </a:solidFill>
                <a:cs typeface="Aharoni" panose="02010803020104030203" pitchFamily="2" charset="-79"/>
              </a:rPr>
              <a:t>%</a:t>
            </a:r>
            <a:endParaRPr lang="ko-KR" altLang="en-US" b="1" dirty="0">
              <a:solidFill>
                <a:srgbClr val="70D5EC"/>
              </a:solidFill>
            </a:endParaRPr>
          </a:p>
        </p:txBody>
      </p:sp>
      <p:sp>
        <p:nvSpPr>
          <p:cNvPr id="41" name="자유형: 도형 40">
            <a:extLst>
              <a:ext uri="{FF2B5EF4-FFF2-40B4-BE49-F238E27FC236}">
                <a16:creationId xmlns:a16="http://schemas.microsoft.com/office/drawing/2014/main" id="{E5A25C95-BD4C-4D88-AA11-7DA04E17E2B4}"/>
              </a:ext>
            </a:extLst>
          </p:cNvPr>
          <p:cNvSpPr/>
          <p:nvPr/>
        </p:nvSpPr>
        <p:spPr>
          <a:xfrm>
            <a:off x="2177142" y="3383755"/>
            <a:ext cx="259082" cy="45720"/>
          </a:xfrm>
          <a:custGeom>
            <a:avLst/>
            <a:gdLst>
              <a:gd name="connsiteX0" fmla="*/ 236222 w 259082"/>
              <a:gd name="connsiteY0" fmla="*/ 0 h 45720"/>
              <a:gd name="connsiteX1" fmla="*/ 259082 w 259082"/>
              <a:gd name="connsiteY1" fmla="*/ 22860 h 45720"/>
              <a:gd name="connsiteX2" fmla="*/ 236222 w 259082"/>
              <a:gd name="connsiteY2" fmla="*/ 45720 h 45720"/>
              <a:gd name="connsiteX3" fmla="*/ 213362 w 259082"/>
              <a:gd name="connsiteY3" fmla="*/ 22860 h 45720"/>
              <a:gd name="connsiteX4" fmla="*/ 236222 w 259082"/>
              <a:gd name="connsiteY4" fmla="*/ 0 h 45720"/>
              <a:gd name="connsiteX5" fmla="*/ 129541 w 259082"/>
              <a:gd name="connsiteY5" fmla="*/ 0 h 45720"/>
              <a:gd name="connsiteX6" fmla="*/ 152401 w 259082"/>
              <a:gd name="connsiteY6" fmla="*/ 22860 h 45720"/>
              <a:gd name="connsiteX7" fmla="*/ 129541 w 259082"/>
              <a:gd name="connsiteY7" fmla="*/ 45720 h 45720"/>
              <a:gd name="connsiteX8" fmla="*/ 106681 w 259082"/>
              <a:gd name="connsiteY8" fmla="*/ 22860 h 45720"/>
              <a:gd name="connsiteX9" fmla="*/ 129541 w 259082"/>
              <a:gd name="connsiteY9" fmla="*/ 0 h 45720"/>
              <a:gd name="connsiteX10" fmla="*/ 22860 w 259082"/>
              <a:gd name="connsiteY10" fmla="*/ 0 h 45720"/>
              <a:gd name="connsiteX11" fmla="*/ 45720 w 259082"/>
              <a:gd name="connsiteY11" fmla="*/ 22860 h 45720"/>
              <a:gd name="connsiteX12" fmla="*/ 22860 w 259082"/>
              <a:gd name="connsiteY12" fmla="*/ 45720 h 45720"/>
              <a:gd name="connsiteX13" fmla="*/ 0 w 259082"/>
              <a:gd name="connsiteY13" fmla="*/ 22860 h 45720"/>
              <a:gd name="connsiteX14" fmla="*/ 22860 w 259082"/>
              <a:gd name="connsiteY14" fmla="*/ 0 h 45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59082" h="45720">
                <a:moveTo>
                  <a:pt x="236222" y="0"/>
                </a:moveTo>
                <a:cubicBezTo>
                  <a:pt x="248847" y="0"/>
                  <a:pt x="259082" y="10235"/>
                  <a:pt x="259082" y="22860"/>
                </a:cubicBezTo>
                <a:cubicBezTo>
                  <a:pt x="259082" y="35485"/>
                  <a:pt x="248847" y="45720"/>
                  <a:pt x="236222" y="45720"/>
                </a:cubicBezTo>
                <a:cubicBezTo>
                  <a:pt x="223597" y="45720"/>
                  <a:pt x="213362" y="35485"/>
                  <a:pt x="213362" y="22860"/>
                </a:cubicBezTo>
                <a:cubicBezTo>
                  <a:pt x="213362" y="10235"/>
                  <a:pt x="223597" y="0"/>
                  <a:pt x="236222" y="0"/>
                </a:cubicBezTo>
                <a:close/>
                <a:moveTo>
                  <a:pt x="129541" y="0"/>
                </a:moveTo>
                <a:cubicBezTo>
                  <a:pt x="142166" y="0"/>
                  <a:pt x="152401" y="10235"/>
                  <a:pt x="152401" y="22860"/>
                </a:cubicBezTo>
                <a:cubicBezTo>
                  <a:pt x="152401" y="35485"/>
                  <a:pt x="142166" y="45720"/>
                  <a:pt x="129541" y="45720"/>
                </a:cubicBezTo>
                <a:cubicBezTo>
                  <a:pt x="116916" y="45720"/>
                  <a:pt x="106681" y="35485"/>
                  <a:pt x="106681" y="22860"/>
                </a:cubicBezTo>
                <a:cubicBezTo>
                  <a:pt x="106681" y="10235"/>
                  <a:pt x="116916" y="0"/>
                  <a:pt x="129541" y="0"/>
                </a:cubicBezTo>
                <a:close/>
                <a:moveTo>
                  <a:pt x="22860" y="0"/>
                </a:moveTo>
                <a:cubicBezTo>
                  <a:pt x="35485" y="0"/>
                  <a:pt x="45720" y="10235"/>
                  <a:pt x="45720" y="22860"/>
                </a:cubicBezTo>
                <a:cubicBezTo>
                  <a:pt x="45720" y="35485"/>
                  <a:pt x="35485" y="45720"/>
                  <a:pt x="22860" y="45720"/>
                </a:cubicBezTo>
                <a:cubicBezTo>
                  <a:pt x="10235" y="45720"/>
                  <a:pt x="0" y="35485"/>
                  <a:pt x="0" y="22860"/>
                </a:cubicBezTo>
                <a:cubicBezTo>
                  <a:pt x="0" y="10235"/>
                  <a:pt x="10235" y="0"/>
                  <a:pt x="22860" y="0"/>
                </a:cubicBezTo>
                <a:close/>
              </a:path>
            </a:pathLst>
          </a:custGeom>
          <a:solidFill>
            <a:srgbClr val="70D5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EB0E2EB7-F612-4F67-8182-D628CF7B391D}"/>
              </a:ext>
            </a:extLst>
          </p:cNvPr>
          <p:cNvSpPr/>
          <p:nvPr/>
        </p:nvSpPr>
        <p:spPr>
          <a:xfrm>
            <a:off x="4656782" y="4262240"/>
            <a:ext cx="2718483" cy="17232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Clustering</a:t>
            </a:r>
            <a:r>
              <a:rPr lang="en-US" altLang="ko-KR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rgbClr val="0070C0"/>
                </a:solidFill>
              </a:rPr>
              <a:t>K-means clustering </a:t>
            </a:r>
          </a:p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Divide credit card customer data into 5 different types using cluster </a:t>
            </a:r>
            <a:endParaRPr lang="ko-KR" altLang="en-US" sz="1400" dirty="0">
              <a:solidFill>
                <a:prstClr val="black">
                  <a:lumMod val="65000"/>
                  <a:lumOff val="35000"/>
                </a:prst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9" name="현 48">
            <a:extLst>
              <a:ext uri="{FF2B5EF4-FFF2-40B4-BE49-F238E27FC236}">
                <a16:creationId xmlns:a16="http://schemas.microsoft.com/office/drawing/2014/main" id="{8F0EDCC7-7728-452B-82ED-233D7A742499}"/>
              </a:ext>
            </a:extLst>
          </p:cNvPr>
          <p:cNvSpPr/>
          <p:nvPr/>
        </p:nvSpPr>
        <p:spPr>
          <a:xfrm rot="19800000">
            <a:off x="4767978" y="1704545"/>
            <a:ext cx="2304000" cy="2304000"/>
          </a:xfrm>
          <a:prstGeom prst="chord">
            <a:avLst>
              <a:gd name="adj1" fmla="val 16134148"/>
              <a:gd name="adj2" fmla="val 5476322"/>
            </a:avLst>
          </a:prstGeom>
          <a:gradFill flip="none" rotWithShape="1">
            <a:gsLst>
              <a:gs pos="0">
                <a:schemeClr val="bg1">
                  <a:lumMod val="85000"/>
                  <a:alpha val="21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739BC68-F409-4B38-981C-477BB458B80D}"/>
              </a:ext>
            </a:extLst>
          </p:cNvPr>
          <p:cNvSpPr/>
          <p:nvPr/>
        </p:nvSpPr>
        <p:spPr>
          <a:xfrm>
            <a:off x="4788966" y="1701932"/>
            <a:ext cx="2281526" cy="2281526"/>
          </a:xfrm>
          <a:prstGeom prst="ellipse">
            <a:avLst/>
          </a:prstGeom>
          <a:noFill/>
          <a:ln w="88900">
            <a:solidFill>
              <a:srgbClr val="C8EFF8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3600" b="1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40</a:t>
            </a:r>
            <a:endParaRPr lang="en-US" altLang="ko-KR" sz="500" b="1" dirty="0">
              <a:solidFill>
                <a:prstClr val="black">
                  <a:lumMod val="75000"/>
                  <a:lumOff val="25000"/>
                </a:prstClr>
              </a:solidFill>
              <a:cs typeface="Aharoni" panose="02010803020104030203" pitchFamily="2" charset="-79"/>
            </a:endParaRPr>
          </a:p>
          <a:p>
            <a:pPr algn="ctr"/>
            <a:r>
              <a:rPr lang="en-US" altLang="ko-KR" sz="700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Market Share</a:t>
            </a:r>
            <a:endParaRPr lang="en-US" altLang="ko-KR" sz="4400" dirty="0">
              <a:solidFill>
                <a:prstClr val="black">
                  <a:lumMod val="75000"/>
                  <a:lumOff val="25000"/>
                </a:prstClr>
              </a:solidFill>
              <a:cs typeface="Aharoni" panose="02010803020104030203" pitchFamily="2" charset="-79"/>
            </a:endParaRPr>
          </a:p>
        </p:txBody>
      </p:sp>
      <p:sp>
        <p:nvSpPr>
          <p:cNvPr id="52" name="원호 51">
            <a:extLst>
              <a:ext uri="{FF2B5EF4-FFF2-40B4-BE49-F238E27FC236}">
                <a16:creationId xmlns:a16="http://schemas.microsoft.com/office/drawing/2014/main" id="{3B49A352-DFD5-4F0D-A404-A8693078DF62}"/>
              </a:ext>
            </a:extLst>
          </p:cNvPr>
          <p:cNvSpPr/>
          <p:nvPr/>
        </p:nvSpPr>
        <p:spPr>
          <a:xfrm>
            <a:off x="4788966" y="1701932"/>
            <a:ext cx="2281526" cy="2281526"/>
          </a:xfrm>
          <a:prstGeom prst="arc">
            <a:avLst>
              <a:gd name="adj1" fmla="val 16200000"/>
              <a:gd name="adj2" fmla="val 5446242"/>
            </a:avLst>
          </a:prstGeom>
          <a:ln w="88900" cap="rnd">
            <a:solidFill>
              <a:srgbClr val="70D5EC"/>
            </a:solidFill>
            <a:tailEnd type="none" w="sm" len="sm"/>
          </a:ln>
          <a:effectLst>
            <a:outerShdw dist="38100" dir="11400000" algn="br" rotWithShape="0">
              <a:schemeClr val="bg1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370E7B0-3B48-439B-B4CE-0E95FEBD4573}"/>
              </a:ext>
            </a:extLst>
          </p:cNvPr>
          <p:cNvSpPr txBox="1"/>
          <p:nvPr/>
        </p:nvSpPr>
        <p:spPr>
          <a:xfrm>
            <a:off x="6141516" y="2414079"/>
            <a:ext cx="28336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>
                <a:solidFill>
                  <a:srgbClr val="70D5EC"/>
                </a:solidFill>
                <a:cs typeface="Aharoni" panose="02010803020104030203" pitchFamily="2" charset="-79"/>
              </a:rPr>
              <a:t>%</a:t>
            </a:r>
            <a:endParaRPr lang="ko-KR" altLang="en-US" b="1" dirty="0">
              <a:solidFill>
                <a:srgbClr val="70D5EC"/>
              </a:solidFill>
            </a:endParaRPr>
          </a:p>
        </p:txBody>
      </p:sp>
      <p:sp>
        <p:nvSpPr>
          <p:cNvPr id="54" name="자유형: 도형 53">
            <a:extLst>
              <a:ext uri="{FF2B5EF4-FFF2-40B4-BE49-F238E27FC236}">
                <a16:creationId xmlns:a16="http://schemas.microsoft.com/office/drawing/2014/main" id="{E122E4B4-2823-4D70-9BCA-14B5241A208B}"/>
              </a:ext>
            </a:extLst>
          </p:cNvPr>
          <p:cNvSpPr/>
          <p:nvPr/>
        </p:nvSpPr>
        <p:spPr>
          <a:xfrm>
            <a:off x="5803604" y="3383755"/>
            <a:ext cx="259082" cy="45720"/>
          </a:xfrm>
          <a:custGeom>
            <a:avLst/>
            <a:gdLst>
              <a:gd name="connsiteX0" fmla="*/ 236222 w 259082"/>
              <a:gd name="connsiteY0" fmla="*/ 0 h 45720"/>
              <a:gd name="connsiteX1" fmla="*/ 259082 w 259082"/>
              <a:gd name="connsiteY1" fmla="*/ 22860 h 45720"/>
              <a:gd name="connsiteX2" fmla="*/ 236222 w 259082"/>
              <a:gd name="connsiteY2" fmla="*/ 45720 h 45720"/>
              <a:gd name="connsiteX3" fmla="*/ 213362 w 259082"/>
              <a:gd name="connsiteY3" fmla="*/ 22860 h 45720"/>
              <a:gd name="connsiteX4" fmla="*/ 236222 w 259082"/>
              <a:gd name="connsiteY4" fmla="*/ 0 h 45720"/>
              <a:gd name="connsiteX5" fmla="*/ 129541 w 259082"/>
              <a:gd name="connsiteY5" fmla="*/ 0 h 45720"/>
              <a:gd name="connsiteX6" fmla="*/ 152401 w 259082"/>
              <a:gd name="connsiteY6" fmla="*/ 22860 h 45720"/>
              <a:gd name="connsiteX7" fmla="*/ 129541 w 259082"/>
              <a:gd name="connsiteY7" fmla="*/ 45720 h 45720"/>
              <a:gd name="connsiteX8" fmla="*/ 106681 w 259082"/>
              <a:gd name="connsiteY8" fmla="*/ 22860 h 45720"/>
              <a:gd name="connsiteX9" fmla="*/ 129541 w 259082"/>
              <a:gd name="connsiteY9" fmla="*/ 0 h 45720"/>
              <a:gd name="connsiteX10" fmla="*/ 22860 w 259082"/>
              <a:gd name="connsiteY10" fmla="*/ 0 h 45720"/>
              <a:gd name="connsiteX11" fmla="*/ 45720 w 259082"/>
              <a:gd name="connsiteY11" fmla="*/ 22860 h 45720"/>
              <a:gd name="connsiteX12" fmla="*/ 22860 w 259082"/>
              <a:gd name="connsiteY12" fmla="*/ 45720 h 45720"/>
              <a:gd name="connsiteX13" fmla="*/ 0 w 259082"/>
              <a:gd name="connsiteY13" fmla="*/ 22860 h 45720"/>
              <a:gd name="connsiteX14" fmla="*/ 22860 w 259082"/>
              <a:gd name="connsiteY14" fmla="*/ 0 h 45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59082" h="45720">
                <a:moveTo>
                  <a:pt x="236222" y="0"/>
                </a:moveTo>
                <a:cubicBezTo>
                  <a:pt x="248847" y="0"/>
                  <a:pt x="259082" y="10235"/>
                  <a:pt x="259082" y="22860"/>
                </a:cubicBezTo>
                <a:cubicBezTo>
                  <a:pt x="259082" y="35485"/>
                  <a:pt x="248847" y="45720"/>
                  <a:pt x="236222" y="45720"/>
                </a:cubicBezTo>
                <a:cubicBezTo>
                  <a:pt x="223597" y="45720"/>
                  <a:pt x="213362" y="35485"/>
                  <a:pt x="213362" y="22860"/>
                </a:cubicBezTo>
                <a:cubicBezTo>
                  <a:pt x="213362" y="10235"/>
                  <a:pt x="223597" y="0"/>
                  <a:pt x="236222" y="0"/>
                </a:cubicBezTo>
                <a:close/>
                <a:moveTo>
                  <a:pt x="129541" y="0"/>
                </a:moveTo>
                <a:cubicBezTo>
                  <a:pt x="142166" y="0"/>
                  <a:pt x="152401" y="10235"/>
                  <a:pt x="152401" y="22860"/>
                </a:cubicBezTo>
                <a:cubicBezTo>
                  <a:pt x="152401" y="35485"/>
                  <a:pt x="142166" y="45720"/>
                  <a:pt x="129541" y="45720"/>
                </a:cubicBezTo>
                <a:cubicBezTo>
                  <a:pt x="116916" y="45720"/>
                  <a:pt x="106681" y="35485"/>
                  <a:pt x="106681" y="22860"/>
                </a:cubicBezTo>
                <a:cubicBezTo>
                  <a:pt x="106681" y="10235"/>
                  <a:pt x="116916" y="0"/>
                  <a:pt x="129541" y="0"/>
                </a:cubicBezTo>
                <a:close/>
                <a:moveTo>
                  <a:pt x="22860" y="0"/>
                </a:moveTo>
                <a:cubicBezTo>
                  <a:pt x="35485" y="0"/>
                  <a:pt x="45720" y="10235"/>
                  <a:pt x="45720" y="22860"/>
                </a:cubicBezTo>
                <a:cubicBezTo>
                  <a:pt x="45720" y="35485"/>
                  <a:pt x="35485" y="45720"/>
                  <a:pt x="22860" y="45720"/>
                </a:cubicBezTo>
                <a:cubicBezTo>
                  <a:pt x="10235" y="45720"/>
                  <a:pt x="0" y="35485"/>
                  <a:pt x="0" y="22860"/>
                </a:cubicBezTo>
                <a:cubicBezTo>
                  <a:pt x="0" y="10235"/>
                  <a:pt x="10235" y="0"/>
                  <a:pt x="22860" y="0"/>
                </a:cubicBezTo>
                <a:close/>
              </a:path>
            </a:pathLst>
          </a:custGeom>
          <a:solidFill>
            <a:srgbClr val="70D5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F15A7284-DE6A-494D-B39B-FD6AB7B2E890}"/>
              </a:ext>
            </a:extLst>
          </p:cNvPr>
          <p:cNvSpPr/>
          <p:nvPr/>
        </p:nvSpPr>
        <p:spPr>
          <a:xfrm>
            <a:off x="8057514" y="4217514"/>
            <a:ext cx="2921707" cy="17127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Classification</a:t>
            </a:r>
            <a:r>
              <a:rPr lang="en-US" altLang="ko-KR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rgbClr val="0070C0"/>
                </a:solidFill>
              </a:rPr>
              <a:t>Multi Output Classifier</a:t>
            </a:r>
          </a:p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+mj-lt"/>
              </a:rPr>
              <a:t>Set</a:t>
            </a: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+mj-lt"/>
              </a:rPr>
              <a:t> </a:t>
            </a: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+mj-lt"/>
              </a:rPr>
              <a:t>5 different types of customer as target data and make multioutput classification model</a:t>
            </a:r>
            <a:endParaRPr lang="ko-KR" altLang="en-US" sz="1400" dirty="0">
              <a:solidFill>
                <a:prstClr val="black">
                  <a:lumMod val="65000"/>
                  <a:lumOff val="35000"/>
                </a:prstClr>
              </a:solidFill>
              <a:latin typeface="+mj-lt"/>
            </a:endParaRPr>
          </a:p>
        </p:txBody>
      </p:sp>
      <p:sp>
        <p:nvSpPr>
          <p:cNvPr id="57" name="현 56">
            <a:extLst>
              <a:ext uri="{FF2B5EF4-FFF2-40B4-BE49-F238E27FC236}">
                <a16:creationId xmlns:a16="http://schemas.microsoft.com/office/drawing/2014/main" id="{A5044ABE-76BE-41C4-B629-C0E8E2583A30}"/>
              </a:ext>
            </a:extLst>
          </p:cNvPr>
          <p:cNvSpPr/>
          <p:nvPr/>
        </p:nvSpPr>
        <p:spPr>
          <a:xfrm rot="19800000">
            <a:off x="8394440" y="1704545"/>
            <a:ext cx="2304000" cy="2304000"/>
          </a:xfrm>
          <a:prstGeom prst="chord">
            <a:avLst>
              <a:gd name="adj1" fmla="val 16134148"/>
              <a:gd name="adj2" fmla="val 5476322"/>
            </a:avLst>
          </a:prstGeom>
          <a:gradFill flip="none" rotWithShape="1">
            <a:gsLst>
              <a:gs pos="0">
                <a:schemeClr val="bg1">
                  <a:lumMod val="85000"/>
                  <a:alpha val="21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DB7FC598-ECF1-42A0-94E3-24EEC08A423C}"/>
              </a:ext>
            </a:extLst>
          </p:cNvPr>
          <p:cNvSpPr/>
          <p:nvPr/>
        </p:nvSpPr>
        <p:spPr>
          <a:xfrm>
            <a:off x="8415428" y="1701932"/>
            <a:ext cx="2281526" cy="2281526"/>
          </a:xfrm>
          <a:prstGeom prst="ellipse">
            <a:avLst/>
          </a:prstGeom>
          <a:noFill/>
          <a:ln w="88900">
            <a:solidFill>
              <a:srgbClr val="C8EFF8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3600" b="1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50</a:t>
            </a:r>
            <a:endParaRPr lang="en-US" altLang="ko-KR" sz="500" b="1" dirty="0">
              <a:solidFill>
                <a:prstClr val="black">
                  <a:lumMod val="75000"/>
                  <a:lumOff val="25000"/>
                </a:prstClr>
              </a:solidFill>
              <a:cs typeface="Aharoni" panose="02010803020104030203" pitchFamily="2" charset="-79"/>
            </a:endParaRPr>
          </a:p>
          <a:p>
            <a:pPr algn="ctr"/>
            <a:r>
              <a:rPr lang="en-US" altLang="ko-KR" sz="700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Market Share</a:t>
            </a:r>
            <a:endParaRPr lang="en-US" altLang="ko-KR" sz="4400" dirty="0">
              <a:solidFill>
                <a:prstClr val="black">
                  <a:lumMod val="75000"/>
                  <a:lumOff val="25000"/>
                </a:prstClr>
              </a:solidFill>
              <a:cs typeface="Aharoni" panose="02010803020104030203" pitchFamily="2" charset="-79"/>
            </a:endParaRPr>
          </a:p>
        </p:txBody>
      </p:sp>
      <p:sp>
        <p:nvSpPr>
          <p:cNvPr id="60" name="원호 59">
            <a:extLst>
              <a:ext uri="{FF2B5EF4-FFF2-40B4-BE49-F238E27FC236}">
                <a16:creationId xmlns:a16="http://schemas.microsoft.com/office/drawing/2014/main" id="{33B6DF68-DC18-420F-856E-B32107488CF8}"/>
              </a:ext>
            </a:extLst>
          </p:cNvPr>
          <p:cNvSpPr/>
          <p:nvPr/>
        </p:nvSpPr>
        <p:spPr>
          <a:xfrm>
            <a:off x="8415428" y="1701932"/>
            <a:ext cx="2281526" cy="2281526"/>
          </a:xfrm>
          <a:prstGeom prst="arc">
            <a:avLst>
              <a:gd name="adj1" fmla="val 16200000"/>
              <a:gd name="adj2" fmla="val 5446242"/>
            </a:avLst>
          </a:prstGeom>
          <a:ln w="88900" cap="rnd">
            <a:solidFill>
              <a:srgbClr val="70D5EC"/>
            </a:solidFill>
            <a:tailEnd type="none" w="sm" len="sm"/>
          </a:ln>
          <a:effectLst>
            <a:outerShdw dist="38100" dir="11400000" algn="br" rotWithShape="0">
              <a:schemeClr val="bg1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AA33A36A-C815-4380-BD69-775104B89116}"/>
              </a:ext>
            </a:extLst>
          </p:cNvPr>
          <p:cNvSpPr txBox="1"/>
          <p:nvPr/>
        </p:nvSpPr>
        <p:spPr>
          <a:xfrm>
            <a:off x="9767978" y="2414079"/>
            <a:ext cx="28336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>
                <a:solidFill>
                  <a:srgbClr val="70D5EC"/>
                </a:solidFill>
                <a:cs typeface="Aharoni" panose="02010803020104030203" pitchFamily="2" charset="-79"/>
              </a:rPr>
              <a:t>%</a:t>
            </a:r>
            <a:endParaRPr lang="ko-KR" altLang="en-US" b="1" dirty="0">
              <a:solidFill>
                <a:srgbClr val="70D5EC"/>
              </a:solidFill>
            </a:endParaRPr>
          </a:p>
        </p:txBody>
      </p:sp>
      <p:sp>
        <p:nvSpPr>
          <p:cNvPr id="62" name="자유형: 도형 61">
            <a:extLst>
              <a:ext uri="{FF2B5EF4-FFF2-40B4-BE49-F238E27FC236}">
                <a16:creationId xmlns:a16="http://schemas.microsoft.com/office/drawing/2014/main" id="{E3C56FE7-D259-42F8-AE0C-49480E3F4858}"/>
              </a:ext>
            </a:extLst>
          </p:cNvPr>
          <p:cNvSpPr/>
          <p:nvPr/>
        </p:nvSpPr>
        <p:spPr>
          <a:xfrm>
            <a:off x="9430066" y="3383755"/>
            <a:ext cx="259082" cy="45720"/>
          </a:xfrm>
          <a:custGeom>
            <a:avLst/>
            <a:gdLst>
              <a:gd name="connsiteX0" fmla="*/ 236222 w 259082"/>
              <a:gd name="connsiteY0" fmla="*/ 0 h 45720"/>
              <a:gd name="connsiteX1" fmla="*/ 259082 w 259082"/>
              <a:gd name="connsiteY1" fmla="*/ 22860 h 45720"/>
              <a:gd name="connsiteX2" fmla="*/ 236222 w 259082"/>
              <a:gd name="connsiteY2" fmla="*/ 45720 h 45720"/>
              <a:gd name="connsiteX3" fmla="*/ 213362 w 259082"/>
              <a:gd name="connsiteY3" fmla="*/ 22860 h 45720"/>
              <a:gd name="connsiteX4" fmla="*/ 236222 w 259082"/>
              <a:gd name="connsiteY4" fmla="*/ 0 h 45720"/>
              <a:gd name="connsiteX5" fmla="*/ 129541 w 259082"/>
              <a:gd name="connsiteY5" fmla="*/ 0 h 45720"/>
              <a:gd name="connsiteX6" fmla="*/ 152401 w 259082"/>
              <a:gd name="connsiteY6" fmla="*/ 22860 h 45720"/>
              <a:gd name="connsiteX7" fmla="*/ 129541 w 259082"/>
              <a:gd name="connsiteY7" fmla="*/ 45720 h 45720"/>
              <a:gd name="connsiteX8" fmla="*/ 106681 w 259082"/>
              <a:gd name="connsiteY8" fmla="*/ 22860 h 45720"/>
              <a:gd name="connsiteX9" fmla="*/ 129541 w 259082"/>
              <a:gd name="connsiteY9" fmla="*/ 0 h 45720"/>
              <a:gd name="connsiteX10" fmla="*/ 22860 w 259082"/>
              <a:gd name="connsiteY10" fmla="*/ 0 h 45720"/>
              <a:gd name="connsiteX11" fmla="*/ 45720 w 259082"/>
              <a:gd name="connsiteY11" fmla="*/ 22860 h 45720"/>
              <a:gd name="connsiteX12" fmla="*/ 22860 w 259082"/>
              <a:gd name="connsiteY12" fmla="*/ 45720 h 45720"/>
              <a:gd name="connsiteX13" fmla="*/ 0 w 259082"/>
              <a:gd name="connsiteY13" fmla="*/ 22860 h 45720"/>
              <a:gd name="connsiteX14" fmla="*/ 22860 w 259082"/>
              <a:gd name="connsiteY14" fmla="*/ 0 h 45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59082" h="45720">
                <a:moveTo>
                  <a:pt x="236222" y="0"/>
                </a:moveTo>
                <a:cubicBezTo>
                  <a:pt x="248847" y="0"/>
                  <a:pt x="259082" y="10235"/>
                  <a:pt x="259082" y="22860"/>
                </a:cubicBezTo>
                <a:cubicBezTo>
                  <a:pt x="259082" y="35485"/>
                  <a:pt x="248847" y="45720"/>
                  <a:pt x="236222" y="45720"/>
                </a:cubicBezTo>
                <a:cubicBezTo>
                  <a:pt x="223597" y="45720"/>
                  <a:pt x="213362" y="35485"/>
                  <a:pt x="213362" y="22860"/>
                </a:cubicBezTo>
                <a:cubicBezTo>
                  <a:pt x="213362" y="10235"/>
                  <a:pt x="223597" y="0"/>
                  <a:pt x="236222" y="0"/>
                </a:cubicBezTo>
                <a:close/>
                <a:moveTo>
                  <a:pt x="129541" y="0"/>
                </a:moveTo>
                <a:cubicBezTo>
                  <a:pt x="142166" y="0"/>
                  <a:pt x="152401" y="10235"/>
                  <a:pt x="152401" y="22860"/>
                </a:cubicBezTo>
                <a:cubicBezTo>
                  <a:pt x="152401" y="35485"/>
                  <a:pt x="142166" y="45720"/>
                  <a:pt x="129541" y="45720"/>
                </a:cubicBezTo>
                <a:cubicBezTo>
                  <a:pt x="116916" y="45720"/>
                  <a:pt x="106681" y="35485"/>
                  <a:pt x="106681" y="22860"/>
                </a:cubicBezTo>
                <a:cubicBezTo>
                  <a:pt x="106681" y="10235"/>
                  <a:pt x="116916" y="0"/>
                  <a:pt x="129541" y="0"/>
                </a:cubicBezTo>
                <a:close/>
                <a:moveTo>
                  <a:pt x="22860" y="0"/>
                </a:moveTo>
                <a:cubicBezTo>
                  <a:pt x="35485" y="0"/>
                  <a:pt x="45720" y="10235"/>
                  <a:pt x="45720" y="22860"/>
                </a:cubicBezTo>
                <a:cubicBezTo>
                  <a:pt x="45720" y="35485"/>
                  <a:pt x="35485" y="45720"/>
                  <a:pt x="22860" y="45720"/>
                </a:cubicBezTo>
                <a:cubicBezTo>
                  <a:pt x="10235" y="45720"/>
                  <a:pt x="0" y="35485"/>
                  <a:pt x="0" y="22860"/>
                </a:cubicBezTo>
                <a:cubicBezTo>
                  <a:pt x="0" y="10235"/>
                  <a:pt x="10235" y="0"/>
                  <a:pt x="22860" y="0"/>
                </a:cubicBezTo>
                <a:close/>
              </a:path>
            </a:pathLst>
          </a:custGeom>
          <a:solidFill>
            <a:srgbClr val="70D5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17C5863-989A-F39F-CD7F-085B650D371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1206388" y="1747045"/>
            <a:ext cx="2150491" cy="2267067"/>
          </a:xfrm>
          <a:prstGeom prst="ellipse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49B8DCA-E0ED-C781-46AE-FE20A61FF88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2000"/>
          </a:blip>
          <a:stretch>
            <a:fillRect/>
          </a:stretch>
        </p:blipFill>
        <p:spPr>
          <a:xfrm>
            <a:off x="4761234" y="1746364"/>
            <a:ext cx="2309258" cy="2237094"/>
          </a:xfrm>
          <a:prstGeom prst="ellipse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2ED072E-A0C5-1180-0767-ED8863A580F6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2000"/>
          </a:blip>
          <a:stretch>
            <a:fillRect/>
          </a:stretch>
        </p:blipFill>
        <p:spPr>
          <a:xfrm>
            <a:off x="8382936" y="1688513"/>
            <a:ext cx="2314018" cy="2352796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6919323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D5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-1" y="13676"/>
            <a:ext cx="12786691" cy="7082863"/>
            <a:chOff x="0" y="-4795"/>
            <a:chExt cx="12079224" cy="6734779"/>
          </a:xfrm>
        </p:grpSpPr>
        <p:sp>
          <p:nvSpPr>
            <p:cNvPr id="7" name="사각형: 둥근 한쪽 모서리 6">
              <a:extLst>
                <a:ext uri="{FF2B5EF4-FFF2-40B4-BE49-F238E27FC236}">
                  <a16:creationId xmlns:a16="http://schemas.microsoft.com/office/drawing/2014/main" id="{71E05BED-4C2B-4E7F-BA61-F313FA5A5967}"/>
                </a:ext>
              </a:extLst>
            </p:cNvPr>
            <p:cNvSpPr/>
            <p:nvPr/>
          </p:nvSpPr>
          <p:spPr>
            <a:xfrm flipV="1">
              <a:off x="0" y="0"/>
              <a:ext cx="12079224" cy="6729984"/>
            </a:xfrm>
            <a:prstGeom prst="round1Rect">
              <a:avLst>
                <a:gd name="adj" fmla="val 2760"/>
              </a:avLst>
            </a:prstGeom>
            <a:solidFill>
              <a:schemeClr val="bg1">
                <a:alpha val="30000"/>
              </a:schemeClr>
            </a:solidFill>
            <a:ln w="12700">
              <a:solidFill>
                <a:schemeClr val="bg1">
                  <a:alpha val="2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사각형: 둥근 한쪽 모서리 5">
              <a:extLst>
                <a:ext uri="{FF2B5EF4-FFF2-40B4-BE49-F238E27FC236}">
                  <a16:creationId xmlns:a16="http://schemas.microsoft.com/office/drawing/2014/main" id="{F9C8B8D8-464C-4696-AD42-E043A39F11F4}"/>
                </a:ext>
              </a:extLst>
            </p:cNvPr>
            <p:cNvSpPr/>
            <p:nvPr/>
          </p:nvSpPr>
          <p:spPr>
            <a:xfrm flipV="1">
              <a:off x="0" y="0"/>
              <a:ext cx="11887200" cy="6556248"/>
            </a:xfrm>
            <a:prstGeom prst="round1Rect">
              <a:avLst>
                <a:gd name="adj" fmla="val 3524"/>
              </a:avLst>
            </a:prstGeom>
            <a:solidFill>
              <a:schemeClr val="bg1"/>
            </a:solidFill>
            <a:ln>
              <a:noFill/>
            </a:ln>
            <a:effectLst>
              <a:outerShdw blurRad="177800" dist="635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DE1A3A5A-9DE3-4FDC-B6DF-4B0D04D40DEF}"/>
                </a:ext>
              </a:extLst>
            </p:cNvPr>
            <p:cNvSpPr/>
            <p:nvPr/>
          </p:nvSpPr>
          <p:spPr>
            <a:xfrm>
              <a:off x="0" y="-4795"/>
              <a:ext cx="11887200" cy="79952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 latinLnBrk="0">
                <a:defRPr/>
              </a:pPr>
              <a:r>
                <a:rPr lang="en-US" altLang="ko-KR" sz="2000" kern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2. Set</a:t>
              </a:r>
              <a:r>
                <a:rPr lang="ko-KR" altLang="en-US" sz="2000" kern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</a:t>
              </a:r>
              <a:r>
                <a:rPr lang="en-US" altLang="ko-KR" sz="2000" kern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Hypothesis</a:t>
              </a:r>
              <a:r>
                <a:rPr lang="ko-KR" altLang="en-US" sz="2000" kern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</a:t>
              </a:r>
              <a:r>
                <a:rPr lang="en-US" altLang="ko-KR" sz="2000" kern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&amp; EDA</a:t>
              </a:r>
            </a:p>
          </p:txBody>
        </p:sp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852A8B15-DA56-4E6C-9107-418529756162}"/>
                </a:ext>
              </a:extLst>
            </p:cNvPr>
            <p:cNvSpPr/>
            <p:nvPr/>
          </p:nvSpPr>
          <p:spPr>
            <a:xfrm rot="10800000" flipV="1">
              <a:off x="11444700" y="264652"/>
              <a:ext cx="252000" cy="252000"/>
            </a:xfrm>
            <a:prstGeom prst="roundRect">
              <a:avLst/>
            </a:prstGeom>
            <a:solidFill>
              <a:srgbClr val="70D5EC"/>
            </a:solidFill>
            <a:ln>
              <a:noFill/>
            </a:ln>
            <a:effectLst>
              <a:outerShdw blurRad="50800" dist="38100" dir="5400000" algn="t" rotWithShape="0">
                <a:srgbClr val="70D5EC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>
                  <a:solidFill>
                    <a:prstClr val="white"/>
                  </a:solidFill>
                </a:rPr>
                <a:t>X</a:t>
              </a:r>
              <a:endParaRPr lang="ko-KR" altLang="en-US" sz="1050" dirty="0">
                <a:solidFill>
                  <a:prstClr val="white"/>
                </a:solidFill>
              </a:endParaRPr>
            </a:p>
          </p:txBody>
        </p: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7195719F-5149-471E-984D-09D556E4895C}"/>
                </a:ext>
              </a:extLst>
            </p:cNvPr>
            <p:cNvGrpSpPr/>
            <p:nvPr/>
          </p:nvGrpSpPr>
          <p:grpSpPr>
            <a:xfrm>
              <a:off x="11053053" y="264652"/>
              <a:ext cx="252000" cy="252000"/>
              <a:chOff x="11053053" y="175752"/>
              <a:chExt cx="252000" cy="252000"/>
            </a:xfrm>
          </p:grpSpPr>
          <p:sp>
            <p:nvSpPr>
              <p:cNvPr id="28" name="사각형: 둥근 모서리 27">
                <a:extLst>
                  <a:ext uri="{FF2B5EF4-FFF2-40B4-BE49-F238E27FC236}">
                    <a16:creationId xmlns:a16="http://schemas.microsoft.com/office/drawing/2014/main" id="{30A3868D-69D9-4D60-BE18-2184853101CB}"/>
                  </a:ext>
                </a:extLst>
              </p:cNvPr>
              <p:cNvSpPr/>
              <p:nvPr/>
            </p:nvSpPr>
            <p:spPr>
              <a:xfrm rot="10800000" flipV="1">
                <a:off x="11053053" y="175752"/>
                <a:ext cx="252000" cy="252000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 dirty="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2" name="Group 8">
                <a:extLst>
                  <a:ext uri="{FF2B5EF4-FFF2-40B4-BE49-F238E27FC236}">
                    <a16:creationId xmlns:a16="http://schemas.microsoft.com/office/drawing/2014/main" id="{AEBD1F02-B83C-4E35-94E5-8B919FF573D7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1112867" y="231488"/>
                <a:ext cx="132372" cy="140525"/>
                <a:chOff x="4594" y="900"/>
                <a:chExt cx="276" cy="293"/>
              </a:xfrm>
              <a:solidFill>
                <a:schemeClr val="tx1">
                  <a:lumMod val="50000"/>
                  <a:lumOff val="50000"/>
                </a:schemeClr>
              </a:solidFill>
            </p:grpSpPr>
            <p:sp>
              <p:nvSpPr>
                <p:cNvPr id="21" name="Freeform 9">
                  <a:extLst>
                    <a:ext uri="{FF2B5EF4-FFF2-40B4-BE49-F238E27FC236}">
                      <a16:creationId xmlns:a16="http://schemas.microsoft.com/office/drawing/2014/main" id="{5D083AC8-1964-4443-B936-637541132CA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94" y="900"/>
                  <a:ext cx="102" cy="91"/>
                </a:xfrm>
                <a:custGeom>
                  <a:avLst/>
                  <a:gdLst>
                    <a:gd name="T0" fmla="*/ 72 w 307"/>
                    <a:gd name="T1" fmla="*/ 263 h 273"/>
                    <a:gd name="T2" fmla="*/ 91 w 307"/>
                    <a:gd name="T3" fmla="*/ 236 h 273"/>
                    <a:gd name="T4" fmla="*/ 139 w 307"/>
                    <a:gd name="T5" fmla="*/ 187 h 273"/>
                    <a:gd name="T6" fmla="*/ 193 w 307"/>
                    <a:gd name="T7" fmla="*/ 148 h 273"/>
                    <a:gd name="T8" fmla="*/ 255 w 307"/>
                    <a:gd name="T9" fmla="*/ 119 h 273"/>
                    <a:gd name="T10" fmla="*/ 290 w 307"/>
                    <a:gd name="T11" fmla="*/ 110 h 273"/>
                    <a:gd name="T12" fmla="*/ 299 w 307"/>
                    <a:gd name="T13" fmla="*/ 106 h 273"/>
                    <a:gd name="T14" fmla="*/ 305 w 307"/>
                    <a:gd name="T15" fmla="*/ 97 h 273"/>
                    <a:gd name="T16" fmla="*/ 307 w 307"/>
                    <a:gd name="T17" fmla="*/ 87 h 273"/>
                    <a:gd name="T18" fmla="*/ 303 w 307"/>
                    <a:gd name="T19" fmla="*/ 77 h 273"/>
                    <a:gd name="T20" fmla="*/ 292 w 307"/>
                    <a:gd name="T21" fmla="*/ 60 h 273"/>
                    <a:gd name="T22" fmla="*/ 263 w 307"/>
                    <a:gd name="T23" fmla="*/ 33 h 273"/>
                    <a:gd name="T24" fmla="*/ 227 w 307"/>
                    <a:gd name="T25" fmla="*/ 13 h 273"/>
                    <a:gd name="T26" fmla="*/ 186 w 307"/>
                    <a:gd name="T27" fmla="*/ 1 h 273"/>
                    <a:gd name="T28" fmla="*/ 165 w 307"/>
                    <a:gd name="T29" fmla="*/ 0 h 273"/>
                    <a:gd name="T30" fmla="*/ 131 w 307"/>
                    <a:gd name="T31" fmla="*/ 3 h 273"/>
                    <a:gd name="T32" fmla="*/ 72 w 307"/>
                    <a:gd name="T33" fmla="*/ 27 h 273"/>
                    <a:gd name="T34" fmla="*/ 27 w 307"/>
                    <a:gd name="T35" fmla="*/ 72 h 273"/>
                    <a:gd name="T36" fmla="*/ 3 w 307"/>
                    <a:gd name="T37" fmla="*/ 131 h 273"/>
                    <a:gd name="T38" fmla="*/ 0 w 307"/>
                    <a:gd name="T39" fmla="*/ 164 h 273"/>
                    <a:gd name="T40" fmla="*/ 1 w 307"/>
                    <a:gd name="T41" fmla="*/ 192 h 273"/>
                    <a:gd name="T42" fmla="*/ 20 w 307"/>
                    <a:gd name="T43" fmla="*/ 243 h 273"/>
                    <a:gd name="T44" fmla="*/ 36 w 307"/>
                    <a:gd name="T45" fmla="*/ 266 h 273"/>
                    <a:gd name="T46" fmla="*/ 43 w 307"/>
                    <a:gd name="T47" fmla="*/ 273 h 273"/>
                    <a:gd name="T48" fmla="*/ 53 w 307"/>
                    <a:gd name="T49" fmla="*/ 273 h 273"/>
                    <a:gd name="T50" fmla="*/ 65 w 307"/>
                    <a:gd name="T51" fmla="*/ 271 h 273"/>
                    <a:gd name="T52" fmla="*/ 72 w 307"/>
                    <a:gd name="T53" fmla="*/ 263 h 2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3">
                      <a:moveTo>
                        <a:pt x="72" y="263"/>
                      </a:moveTo>
                      <a:lnTo>
                        <a:pt x="91" y="236"/>
                      </a:lnTo>
                      <a:lnTo>
                        <a:pt x="139" y="187"/>
                      </a:lnTo>
                      <a:lnTo>
                        <a:pt x="193" y="148"/>
                      </a:lnTo>
                      <a:lnTo>
                        <a:pt x="255" y="119"/>
                      </a:lnTo>
                      <a:lnTo>
                        <a:pt x="290" y="110"/>
                      </a:lnTo>
                      <a:lnTo>
                        <a:pt x="299" y="106"/>
                      </a:lnTo>
                      <a:lnTo>
                        <a:pt x="305" y="97"/>
                      </a:lnTo>
                      <a:lnTo>
                        <a:pt x="307" y="87"/>
                      </a:lnTo>
                      <a:lnTo>
                        <a:pt x="303" y="77"/>
                      </a:lnTo>
                      <a:lnTo>
                        <a:pt x="292" y="60"/>
                      </a:lnTo>
                      <a:lnTo>
                        <a:pt x="263" y="33"/>
                      </a:lnTo>
                      <a:lnTo>
                        <a:pt x="227" y="13"/>
                      </a:lnTo>
                      <a:lnTo>
                        <a:pt x="186" y="1"/>
                      </a:lnTo>
                      <a:lnTo>
                        <a:pt x="165" y="0"/>
                      </a:lnTo>
                      <a:lnTo>
                        <a:pt x="131" y="3"/>
                      </a:lnTo>
                      <a:lnTo>
                        <a:pt x="72" y="27"/>
                      </a:lnTo>
                      <a:lnTo>
                        <a:pt x="27" y="72"/>
                      </a:lnTo>
                      <a:lnTo>
                        <a:pt x="3" y="131"/>
                      </a:lnTo>
                      <a:lnTo>
                        <a:pt x="0" y="164"/>
                      </a:lnTo>
                      <a:lnTo>
                        <a:pt x="1" y="192"/>
                      </a:lnTo>
                      <a:lnTo>
                        <a:pt x="20" y="243"/>
                      </a:lnTo>
                      <a:lnTo>
                        <a:pt x="36" y="266"/>
                      </a:lnTo>
                      <a:lnTo>
                        <a:pt x="43" y="273"/>
                      </a:lnTo>
                      <a:lnTo>
                        <a:pt x="53" y="273"/>
                      </a:lnTo>
                      <a:lnTo>
                        <a:pt x="65" y="271"/>
                      </a:lnTo>
                      <a:lnTo>
                        <a:pt x="72" y="263"/>
                      </a:lnTo>
                      <a:close/>
                    </a:path>
                  </a:pathLst>
                </a:custGeom>
                <a:solidFill>
                  <a:srgbClr val="70D5E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2" name="Freeform 10">
                  <a:extLst>
                    <a:ext uri="{FF2B5EF4-FFF2-40B4-BE49-F238E27FC236}">
                      <a16:creationId xmlns:a16="http://schemas.microsoft.com/office/drawing/2014/main" id="{9D800F43-DF2D-4198-8E75-ACA0153BD07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8" y="900"/>
                  <a:ext cx="102" cy="90"/>
                </a:xfrm>
                <a:custGeom>
                  <a:avLst/>
                  <a:gdLst>
                    <a:gd name="T0" fmla="*/ 143 w 307"/>
                    <a:gd name="T1" fmla="*/ 0 h 271"/>
                    <a:gd name="T2" fmla="*/ 121 w 307"/>
                    <a:gd name="T3" fmla="*/ 1 h 271"/>
                    <a:gd name="T4" fmla="*/ 81 w 307"/>
                    <a:gd name="T5" fmla="*/ 11 h 271"/>
                    <a:gd name="T6" fmla="*/ 46 w 307"/>
                    <a:gd name="T7" fmla="*/ 31 h 271"/>
                    <a:gd name="T8" fmla="*/ 16 w 307"/>
                    <a:gd name="T9" fmla="*/ 60 h 271"/>
                    <a:gd name="T10" fmla="*/ 4 w 307"/>
                    <a:gd name="T11" fmla="*/ 76 h 271"/>
                    <a:gd name="T12" fmla="*/ 0 w 307"/>
                    <a:gd name="T13" fmla="*/ 86 h 271"/>
                    <a:gd name="T14" fmla="*/ 3 w 307"/>
                    <a:gd name="T15" fmla="*/ 96 h 271"/>
                    <a:gd name="T16" fmla="*/ 9 w 307"/>
                    <a:gd name="T17" fmla="*/ 106 h 271"/>
                    <a:gd name="T18" fmla="*/ 19 w 307"/>
                    <a:gd name="T19" fmla="*/ 110 h 271"/>
                    <a:gd name="T20" fmla="*/ 52 w 307"/>
                    <a:gd name="T21" fmla="*/ 119 h 271"/>
                    <a:gd name="T22" fmla="*/ 115 w 307"/>
                    <a:gd name="T23" fmla="*/ 148 h 271"/>
                    <a:gd name="T24" fmla="*/ 170 w 307"/>
                    <a:gd name="T25" fmla="*/ 187 h 271"/>
                    <a:gd name="T26" fmla="*/ 218 w 307"/>
                    <a:gd name="T27" fmla="*/ 234 h 271"/>
                    <a:gd name="T28" fmla="*/ 237 w 307"/>
                    <a:gd name="T29" fmla="*/ 261 h 271"/>
                    <a:gd name="T30" fmla="*/ 245 w 307"/>
                    <a:gd name="T31" fmla="*/ 270 h 271"/>
                    <a:gd name="T32" fmla="*/ 255 w 307"/>
                    <a:gd name="T33" fmla="*/ 271 h 271"/>
                    <a:gd name="T34" fmla="*/ 266 w 307"/>
                    <a:gd name="T35" fmla="*/ 270 h 271"/>
                    <a:gd name="T36" fmla="*/ 274 w 307"/>
                    <a:gd name="T37" fmla="*/ 263 h 271"/>
                    <a:gd name="T38" fmla="*/ 289 w 307"/>
                    <a:gd name="T39" fmla="*/ 241 h 271"/>
                    <a:gd name="T40" fmla="*/ 306 w 307"/>
                    <a:gd name="T41" fmla="*/ 191 h 271"/>
                    <a:gd name="T42" fmla="*/ 307 w 307"/>
                    <a:gd name="T43" fmla="*/ 164 h 271"/>
                    <a:gd name="T44" fmla="*/ 306 w 307"/>
                    <a:gd name="T45" fmla="*/ 131 h 271"/>
                    <a:gd name="T46" fmla="*/ 280 w 307"/>
                    <a:gd name="T47" fmla="*/ 72 h 271"/>
                    <a:gd name="T48" fmla="*/ 235 w 307"/>
                    <a:gd name="T49" fmla="*/ 27 h 271"/>
                    <a:gd name="T50" fmla="*/ 178 w 307"/>
                    <a:gd name="T51" fmla="*/ 3 h 271"/>
                    <a:gd name="T52" fmla="*/ 143 w 307"/>
                    <a:gd name="T53" fmla="*/ 0 h 2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1">
                      <a:moveTo>
                        <a:pt x="143" y="0"/>
                      </a:moveTo>
                      <a:lnTo>
                        <a:pt x="121" y="1"/>
                      </a:lnTo>
                      <a:lnTo>
                        <a:pt x="81" y="11"/>
                      </a:lnTo>
                      <a:lnTo>
                        <a:pt x="46" y="31"/>
                      </a:lnTo>
                      <a:lnTo>
                        <a:pt x="16" y="60"/>
                      </a:lnTo>
                      <a:lnTo>
                        <a:pt x="4" y="76"/>
                      </a:lnTo>
                      <a:lnTo>
                        <a:pt x="0" y="86"/>
                      </a:lnTo>
                      <a:lnTo>
                        <a:pt x="3" y="96"/>
                      </a:lnTo>
                      <a:lnTo>
                        <a:pt x="9" y="106"/>
                      </a:lnTo>
                      <a:lnTo>
                        <a:pt x="19" y="110"/>
                      </a:lnTo>
                      <a:lnTo>
                        <a:pt x="52" y="119"/>
                      </a:lnTo>
                      <a:lnTo>
                        <a:pt x="115" y="148"/>
                      </a:lnTo>
                      <a:lnTo>
                        <a:pt x="170" y="187"/>
                      </a:lnTo>
                      <a:lnTo>
                        <a:pt x="218" y="234"/>
                      </a:lnTo>
                      <a:lnTo>
                        <a:pt x="237" y="261"/>
                      </a:lnTo>
                      <a:lnTo>
                        <a:pt x="245" y="270"/>
                      </a:lnTo>
                      <a:lnTo>
                        <a:pt x="255" y="271"/>
                      </a:lnTo>
                      <a:lnTo>
                        <a:pt x="266" y="270"/>
                      </a:lnTo>
                      <a:lnTo>
                        <a:pt x="274" y="263"/>
                      </a:lnTo>
                      <a:lnTo>
                        <a:pt x="289" y="241"/>
                      </a:lnTo>
                      <a:lnTo>
                        <a:pt x="306" y="191"/>
                      </a:lnTo>
                      <a:lnTo>
                        <a:pt x="307" y="164"/>
                      </a:lnTo>
                      <a:lnTo>
                        <a:pt x="306" y="131"/>
                      </a:lnTo>
                      <a:lnTo>
                        <a:pt x="280" y="72"/>
                      </a:lnTo>
                      <a:lnTo>
                        <a:pt x="235" y="27"/>
                      </a:lnTo>
                      <a:lnTo>
                        <a:pt x="178" y="3"/>
                      </a:lnTo>
                      <a:lnTo>
                        <a:pt x="143" y="0"/>
                      </a:lnTo>
                      <a:close/>
                    </a:path>
                  </a:pathLst>
                </a:custGeom>
                <a:solidFill>
                  <a:srgbClr val="70D5E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3" name="Freeform 11">
                  <a:extLst>
                    <a:ext uri="{FF2B5EF4-FFF2-40B4-BE49-F238E27FC236}">
                      <a16:creationId xmlns:a16="http://schemas.microsoft.com/office/drawing/2014/main" id="{EEB598CB-04D3-444D-B57C-6E0F8C3F444E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612" y="947"/>
                  <a:ext cx="241" cy="246"/>
                </a:xfrm>
                <a:custGeom>
                  <a:avLst/>
                  <a:gdLst>
                    <a:gd name="T0" fmla="*/ 722 w 725"/>
                    <a:gd name="T1" fmla="*/ 313 h 737"/>
                    <a:gd name="T2" fmla="*/ 679 w 725"/>
                    <a:gd name="T3" fmla="*/ 187 h 737"/>
                    <a:gd name="T4" fmla="*/ 604 w 725"/>
                    <a:gd name="T5" fmla="*/ 90 h 737"/>
                    <a:gd name="T6" fmla="*/ 459 w 725"/>
                    <a:gd name="T7" fmla="*/ 13 h 737"/>
                    <a:gd name="T8" fmla="*/ 390 w 725"/>
                    <a:gd name="T9" fmla="*/ 1 h 737"/>
                    <a:gd name="T10" fmla="*/ 334 w 725"/>
                    <a:gd name="T11" fmla="*/ 1 h 737"/>
                    <a:gd name="T12" fmla="*/ 263 w 725"/>
                    <a:gd name="T13" fmla="*/ 13 h 737"/>
                    <a:gd name="T14" fmla="*/ 120 w 725"/>
                    <a:gd name="T15" fmla="*/ 92 h 737"/>
                    <a:gd name="T16" fmla="*/ 45 w 725"/>
                    <a:gd name="T17" fmla="*/ 188 h 737"/>
                    <a:gd name="T18" fmla="*/ 3 w 725"/>
                    <a:gd name="T19" fmla="*/ 313 h 737"/>
                    <a:gd name="T20" fmla="*/ 2 w 725"/>
                    <a:gd name="T21" fmla="*/ 399 h 737"/>
                    <a:gd name="T22" fmla="*/ 51 w 725"/>
                    <a:gd name="T23" fmla="*/ 543 h 737"/>
                    <a:gd name="T24" fmla="*/ 123 w 725"/>
                    <a:gd name="T25" fmla="*/ 630 h 737"/>
                    <a:gd name="T26" fmla="*/ 84 w 725"/>
                    <a:gd name="T27" fmla="*/ 687 h 737"/>
                    <a:gd name="T28" fmla="*/ 103 w 725"/>
                    <a:gd name="T29" fmla="*/ 729 h 737"/>
                    <a:gd name="T30" fmla="*/ 126 w 725"/>
                    <a:gd name="T31" fmla="*/ 737 h 737"/>
                    <a:gd name="T32" fmla="*/ 153 w 725"/>
                    <a:gd name="T33" fmla="*/ 727 h 737"/>
                    <a:gd name="T34" fmla="*/ 189 w 725"/>
                    <a:gd name="T35" fmla="*/ 677 h 737"/>
                    <a:gd name="T36" fmla="*/ 316 w 725"/>
                    <a:gd name="T37" fmla="*/ 719 h 737"/>
                    <a:gd name="T38" fmla="*/ 409 w 725"/>
                    <a:gd name="T39" fmla="*/ 719 h 737"/>
                    <a:gd name="T40" fmla="*/ 536 w 725"/>
                    <a:gd name="T41" fmla="*/ 677 h 737"/>
                    <a:gd name="T42" fmla="*/ 572 w 725"/>
                    <a:gd name="T43" fmla="*/ 727 h 737"/>
                    <a:gd name="T44" fmla="*/ 599 w 725"/>
                    <a:gd name="T45" fmla="*/ 737 h 737"/>
                    <a:gd name="T46" fmla="*/ 622 w 725"/>
                    <a:gd name="T47" fmla="*/ 729 h 737"/>
                    <a:gd name="T48" fmla="*/ 640 w 725"/>
                    <a:gd name="T49" fmla="*/ 687 h 737"/>
                    <a:gd name="T50" fmla="*/ 602 w 725"/>
                    <a:gd name="T51" fmla="*/ 630 h 737"/>
                    <a:gd name="T52" fmla="*/ 674 w 725"/>
                    <a:gd name="T53" fmla="*/ 543 h 737"/>
                    <a:gd name="T54" fmla="*/ 723 w 725"/>
                    <a:gd name="T55" fmla="*/ 399 h 737"/>
                    <a:gd name="T56" fmla="*/ 363 w 725"/>
                    <a:gd name="T57" fmla="*/ 619 h 737"/>
                    <a:gd name="T58" fmla="*/ 285 w 725"/>
                    <a:gd name="T59" fmla="*/ 608 h 737"/>
                    <a:gd name="T60" fmla="*/ 197 w 725"/>
                    <a:gd name="T61" fmla="*/ 561 h 737"/>
                    <a:gd name="T62" fmla="*/ 133 w 725"/>
                    <a:gd name="T63" fmla="*/ 484 h 737"/>
                    <a:gd name="T64" fmla="*/ 103 w 725"/>
                    <a:gd name="T65" fmla="*/ 386 h 737"/>
                    <a:gd name="T66" fmla="*/ 103 w 725"/>
                    <a:gd name="T67" fmla="*/ 328 h 737"/>
                    <a:gd name="T68" fmla="*/ 133 w 725"/>
                    <a:gd name="T69" fmla="*/ 237 h 737"/>
                    <a:gd name="T70" fmla="*/ 188 w 725"/>
                    <a:gd name="T71" fmla="*/ 166 h 737"/>
                    <a:gd name="T72" fmla="*/ 292 w 725"/>
                    <a:gd name="T73" fmla="*/ 110 h 737"/>
                    <a:gd name="T74" fmla="*/ 342 w 725"/>
                    <a:gd name="T75" fmla="*/ 102 h 737"/>
                    <a:gd name="T76" fmla="*/ 381 w 725"/>
                    <a:gd name="T77" fmla="*/ 102 h 737"/>
                    <a:gd name="T78" fmla="*/ 431 w 725"/>
                    <a:gd name="T79" fmla="*/ 109 h 737"/>
                    <a:gd name="T80" fmla="*/ 536 w 725"/>
                    <a:gd name="T81" fmla="*/ 166 h 737"/>
                    <a:gd name="T82" fmla="*/ 592 w 725"/>
                    <a:gd name="T83" fmla="*/ 237 h 737"/>
                    <a:gd name="T84" fmla="*/ 622 w 725"/>
                    <a:gd name="T85" fmla="*/ 328 h 737"/>
                    <a:gd name="T86" fmla="*/ 622 w 725"/>
                    <a:gd name="T87" fmla="*/ 386 h 737"/>
                    <a:gd name="T88" fmla="*/ 592 w 725"/>
                    <a:gd name="T89" fmla="*/ 484 h 737"/>
                    <a:gd name="T90" fmla="*/ 529 w 725"/>
                    <a:gd name="T91" fmla="*/ 561 h 737"/>
                    <a:gd name="T92" fmla="*/ 441 w 725"/>
                    <a:gd name="T93" fmla="*/ 608 h 737"/>
                    <a:gd name="T94" fmla="*/ 363 w 725"/>
                    <a:gd name="T95" fmla="*/ 619 h 7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725" h="737">
                      <a:moveTo>
                        <a:pt x="725" y="361"/>
                      </a:moveTo>
                      <a:lnTo>
                        <a:pt x="722" y="313"/>
                      </a:lnTo>
                      <a:lnTo>
                        <a:pt x="699" y="225"/>
                      </a:lnTo>
                      <a:lnTo>
                        <a:pt x="679" y="187"/>
                      </a:lnTo>
                      <a:lnTo>
                        <a:pt x="659" y="151"/>
                      </a:lnTo>
                      <a:lnTo>
                        <a:pt x="604" y="90"/>
                      </a:lnTo>
                      <a:lnTo>
                        <a:pt x="536" y="44"/>
                      </a:lnTo>
                      <a:lnTo>
                        <a:pt x="459" y="13"/>
                      </a:lnTo>
                      <a:lnTo>
                        <a:pt x="418" y="4"/>
                      </a:lnTo>
                      <a:lnTo>
                        <a:pt x="390" y="1"/>
                      </a:lnTo>
                      <a:lnTo>
                        <a:pt x="363" y="0"/>
                      </a:lnTo>
                      <a:lnTo>
                        <a:pt x="334" y="1"/>
                      </a:lnTo>
                      <a:lnTo>
                        <a:pt x="305" y="5"/>
                      </a:lnTo>
                      <a:lnTo>
                        <a:pt x="263" y="13"/>
                      </a:lnTo>
                      <a:lnTo>
                        <a:pt x="187" y="44"/>
                      </a:lnTo>
                      <a:lnTo>
                        <a:pt x="120" y="92"/>
                      </a:lnTo>
                      <a:lnTo>
                        <a:pt x="67" y="152"/>
                      </a:lnTo>
                      <a:lnTo>
                        <a:pt x="45" y="188"/>
                      </a:lnTo>
                      <a:lnTo>
                        <a:pt x="25" y="227"/>
                      </a:lnTo>
                      <a:lnTo>
                        <a:pt x="3" y="313"/>
                      </a:lnTo>
                      <a:lnTo>
                        <a:pt x="0" y="361"/>
                      </a:lnTo>
                      <a:lnTo>
                        <a:pt x="2" y="399"/>
                      </a:lnTo>
                      <a:lnTo>
                        <a:pt x="19" y="476"/>
                      </a:lnTo>
                      <a:lnTo>
                        <a:pt x="51" y="543"/>
                      </a:lnTo>
                      <a:lnTo>
                        <a:pt x="96" y="604"/>
                      </a:lnTo>
                      <a:lnTo>
                        <a:pt x="123" y="630"/>
                      </a:lnTo>
                      <a:lnTo>
                        <a:pt x="93" y="673"/>
                      </a:lnTo>
                      <a:lnTo>
                        <a:pt x="84" y="687"/>
                      </a:lnTo>
                      <a:lnTo>
                        <a:pt x="90" y="719"/>
                      </a:lnTo>
                      <a:lnTo>
                        <a:pt x="103" y="729"/>
                      </a:lnTo>
                      <a:lnTo>
                        <a:pt x="113" y="736"/>
                      </a:lnTo>
                      <a:lnTo>
                        <a:pt x="126" y="737"/>
                      </a:lnTo>
                      <a:lnTo>
                        <a:pt x="136" y="736"/>
                      </a:lnTo>
                      <a:lnTo>
                        <a:pt x="153" y="727"/>
                      </a:lnTo>
                      <a:lnTo>
                        <a:pt x="159" y="720"/>
                      </a:lnTo>
                      <a:lnTo>
                        <a:pt x="189" y="677"/>
                      </a:lnTo>
                      <a:lnTo>
                        <a:pt x="230" y="696"/>
                      </a:lnTo>
                      <a:lnTo>
                        <a:pt x="316" y="719"/>
                      </a:lnTo>
                      <a:lnTo>
                        <a:pt x="363" y="720"/>
                      </a:lnTo>
                      <a:lnTo>
                        <a:pt x="409" y="719"/>
                      </a:lnTo>
                      <a:lnTo>
                        <a:pt x="495" y="696"/>
                      </a:lnTo>
                      <a:lnTo>
                        <a:pt x="536" y="677"/>
                      </a:lnTo>
                      <a:lnTo>
                        <a:pt x="566" y="720"/>
                      </a:lnTo>
                      <a:lnTo>
                        <a:pt x="572" y="727"/>
                      </a:lnTo>
                      <a:lnTo>
                        <a:pt x="589" y="736"/>
                      </a:lnTo>
                      <a:lnTo>
                        <a:pt x="599" y="737"/>
                      </a:lnTo>
                      <a:lnTo>
                        <a:pt x="612" y="736"/>
                      </a:lnTo>
                      <a:lnTo>
                        <a:pt x="622" y="729"/>
                      </a:lnTo>
                      <a:lnTo>
                        <a:pt x="635" y="719"/>
                      </a:lnTo>
                      <a:lnTo>
                        <a:pt x="640" y="687"/>
                      </a:lnTo>
                      <a:lnTo>
                        <a:pt x="633" y="673"/>
                      </a:lnTo>
                      <a:lnTo>
                        <a:pt x="602" y="630"/>
                      </a:lnTo>
                      <a:lnTo>
                        <a:pt x="630" y="604"/>
                      </a:lnTo>
                      <a:lnTo>
                        <a:pt x="674" y="543"/>
                      </a:lnTo>
                      <a:lnTo>
                        <a:pt x="706" y="476"/>
                      </a:lnTo>
                      <a:lnTo>
                        <a:pt x="723" y="399"/>
                      </a:lnTo>
                      <a:lnTo>
                        <a:pt x="725" y="361"/>
                      </a:lnTo>
                      <a:close/>
                      <a:moveTo>
                        <a:pt x="363" y="619"/>
                      </a:moveTo>
                      <a:lnTo>
                        <a:pt x="335" y="619"/>
                      </a:lnTo>
                      <a:lnTo>
                        <a:pt x="285" y="608"/>
                      </a:lnTo>
                      <a:lnTo>
                        <a:pt x="239" y="589"/>
                      </a:lnTo>
                      <a:lnTo>
                        <a:pt x="197" y="561"/>
                      </a:lnTo>
                      <a:lnTo>
                        <a:pt x="161" y="526"/>
                      </a:lnTo>
                      <a:lnTo>
                        <a:pt x="133" y="484"/>
                      </a:lnTo>
                      <a:lnTo>
                        <a:pt x="113" y="438"/>
                      </a:lnTo>
                      <a:lnTo>
                        <a:pt x="103" y="386"/>
                      </a:lnTo>
                      <a:lnTo>
                        <a:pt x="101" y="361"/>
                      </a:lnTo>
                      <a:lnTo>
                        <a:pt x="103" y="328"/>
                      </a:lnTo>
                      <a:lnTo>
                        <a:pt x="120" y="266"/>
                      </a:lnTo>
                      <a:lnTo>
                        <a:pt x="133" y="237"/>
                      </a:lnTo>
                      <a:lnTo>
                        <a:pt x="149" y="211"/>
                      </a:lnTo>
                      <a:lnTo>
                        <a:pt x="188" y="166"/>
                      </a:lnTo>
                      <a:lnTo>
                        <a:pt x="237" y="133"/>
                      </a:lnTo>
                      <a:lnTo>
                        <a:pt x="292" y="110"/>
                      </a:lnTo>
                      <a:lnTo>
                        <a:pt x="322" y="105"/>
                      </a:lnTo>
                      <a:lnTo>
                        <a:pt x="342" y="102"/>
                      </a:lnTo>
                      <a:lnTo>
                        <a:pt x="363" y="100"/>
                      </a:lnTo>
                      <a:lnTo>
                        <a:pt x="381" y="102"/>
                      </a:lnTo>
                      <a:lnTo>
                        <a:pt x="400" y="103"/>
                      </a:lnTo>
                      <a:lnTo>
                        <a:pt x="431" y="109"/>
                      </a:lnTo>
                      <a:lnTo>
                        <a:pt x="487" y="132"/>
                      </a:lnTo>
                      <a:lnTo>
                        <a:pt x="536" y="166"/>
                      </a:lnTo>
                      <a:lnTo>
                        <a:pt x="576" y="211"/>
                      </a:lnTo>
                      <a:lnTo>
                        <a:pt x="592" y="237"/>
                      </a:lnTo>
                      <a:lnTo>
                        <a:pt x="605" y="264"/>
                      </a:lnTo>
                      <a:lnTo>
                        <a:pt x="622" y="328"/>
                      </a:lnTo>
                      <a:lnTo>
                        <a:pt x="624" y="361"/>
                      </a:lnTo>
                      <a:lnTo>
                        <a:pt x="622" y="386"/>
                      </a:lnTo>
                      <a:lnTo>
                        <a:pt x="612" y="438"/>
                      </a:lnTo>
                      <a:lnTo>
                        <a:pt x="592" y="484"/>
                      </a:lnTo>
                      <a:lnTo>
                        <a:pt x="563" y="526"/>
                      </a:lnTo>
                      <a:lnTo>
                        <a:pt x="529" y="561"/>
                      </a:lnTo>
                      <a:lnTo>
                        <a:pt x="487" y="589"/>
                      </a:lnTo>
                      <a:lnTo>
                        <a:pt x="441" y="608"/>
                      </a:lnTo>
                      <a:lnTo>
                        <a:pt x="389" y="619"/>
                      </a:lnTo>
                      <a:lnTo>
                        <a:pt x="363" y="619"/>
                      </a:lnTo>
                      <a:close/>
                    </a:path>
                  </a:pathLst>
                </a:custGeom>
                <a:solidFill>
                  <a:srgbClr val="70D5E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4" name="Freeform 12">
                  <a:extLst>
                    <a:ext uri="{FF2B5EF4-FFF2-40B4-BE49-F238E27FC236}">
                      <a16:creationId xmlns:a16="http://schemas.microsoft.com/office/drawing/2014/main" id="{A6864296-1FB1-4323-ACB1-5E27CBEDA55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16" y="1006"/>
                  <a:ext cx="70" cy="99"/>
                </a:xfrm>
                <a:custGeom>
                  <a:avLst/>
                  <a:gdLst>
                    <a:gd name="T0" fmla="*/ 194 w 209"/>
                    <a:gd name="T1" fmla="*/ 245 h 298"/>
                    <a:gd name="T2" fmla="*/ 95 w 209"/>
                    <a:gd name="T3" fmla="*/ 183 h 298"/>
                    <a:gd name="T4" fmla="*/ 91 w 209"/>
                    <a:gd name="T5" fmla="*/ 167 h 298"/>
                    <a:gd name="T6" fmla="*/ 78 w 209"/>
                    <a:gd name="T7" fmla="*/ 156 h 298"/>
                    <a:gd name="T8" fmla="*/ 83 w 209"/>
                    <a:gd name="T9" fmla="*/ 31 h 298"/>
                    <a:gd name="T10" fmla="*/ 82 w 209"/>
                    <a:gd name="T11" fmla="*/ 19 h 298"/>
                    <a:gd name="T12" fmla="*/ 66 w 209"/>
                    <a:gd name="T13" fmla="*/ 3 h 298"/>
                    <a:gd name="T14" fmla="*/ 54 w 209"/>
                    <a:gd name="T15" fmla="*/ 0 h 298"/>
                    <a:gd name="T16" fmla="*/ 43 w 209"/>
                    <a:gd name="T17" fmla="*/ 2 h 298"/>
                    <a:gd name="T18" fmla="*/ 27 w 209"/>
                    <a:gd name="T19" fmla="*/ 18 h 298"/>
                    <a:gd name="T20" fmla="*/ 26 w 209"/>
                    <a:gd name="T21" fmla="*/ 29 h 298"/>
                    <a:gd name="T22" fmla="*/ 20 w 209"/>
                    <a:gd name="T23" fmla="*/ 153 h 298"/>
                    <a:gd name="T24" fmla="*/ 11 w 209"/>
                    <a:gd name="T25" fmla="*/ 160 h 298"/>
                    <a:gd name="T26" fmla="*/ 1 w 209"/>
                    <a:gd name="T27" fmla="*/ 180 h 298"/>
                    <a:gd name="T28" fmla="*/ 0 w 209"/>
                    <a:gd name="T29" fmla="*/ 192 h 298"/>
                    <a:gd name="T30" fmla="*/ 1 w 209"/>
                    <a:gd name="T31" fmla="*/ 202 h 298"/>
                    <a:gd name="T32" fmla="*/ 8 w 209"/>
                    <a:gd name="T33" fmla="*/ 219 h 298"/>
                    <a:gd name="T34" fmla="*/ 21 w 209"/>
                    <a:gd name="T35" fmla="*/ 232 h 298"/>
                    <a:gd name="T36" fmla="*/ 39 w 209"/>
                    <a:gd name="T37" fmla="*/ 239 h 298"/>
                    <a:gd name="T38" fmla="*/ 49 w 209"/>
                    <a:gd name="T39" fmla="*/ 241 h 298"/>
                    <a:gd name="T40" fmla="*/ 59 w 209"/>
                    <a:gd name="T41" fmla="*/ 239 h 298"/>
                    <a:gd name="T42" fmla="*/ 69 w 209"/>
                    <a:gd name="T43" fmla="*/ 235 h 298"/>
                    <a:gd name="T44" fmla="*/ 164 w 209"/>
                    <a:gd name="T45" fmla="*/ 294 h 298"/>
                    <a:gd name="T46" fmla="*/ 171 w 209"/>
                    <a:gd name="T47" fmla="*/ 298 h 298"/>
                    <a:gd name="T48" fmla="*/ 180 w 209"/>
                    <a:gd name="T49" fmla="*/ 298 h 298"/>
                    <a:gd name="T50" fmla="*/ 187 w 209"/>
                    <a:gd name="T51" fmla="*/ 298 h 298"/>
                    <a:gd name="T52" fmla="*/ 199 w 209"/>
                    <a:gd name="T53" fmla="*/ 291 h 298"/>
                    <a:gd name="T54" fmla="*/ 205 w 209"/>
                    <a:gd name="T55" fmla="*/ 285 h 298"/>
                    <a:gd name="T56" fmla="*/ 209 w 209"/>
                    <a:gd name="T57" fmla="*/ 274 h 298"/>
                    <a:gd name="T58" fmla="*/ 203 w 209"/>
                    <a:gd name="T59" fmla="*/ 252 h 298"/>
                    <a:gd name="T60" fmla="*/ 194 w 209"/>
                    <a:gd name="T61" fmla="*/ 245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09" h="298">
                      <a:moveTo>
                        <a:pt x="194" y="245"/>
                      </a:moveTo>
                      <a:lnTo>
                        <a:pt x="95" y="183"/>
                      </a:lnTo>
                      <a:lnTo>
                        <a:pt x="91" y="167"/>
                      </a:lnTo>
                      <a:lnTo>
                        <a:pt x="78" y="156"/>
                      </a:lnTo>
                      <a:lnTo>
                        <a:pt x="83" y="31"/>
                      </a:lnTo>
                      <a:lnTo>
                        <a:pt x="82" y="19"/>
                      </a:lnTo>
                      <a:lnTo>
                        <a:pt x="66" y="3"/>
                      </a:lnTo>
                      <a:lnTo>
                        <a:pt x="54" y="0"/>
                      </a:lnTo>
                      <a:lnTo>
                        <a:pt x="43" y="2"/>
                      </a:lnTo>
                      <a:lnTo>
                        <a:pt x="27" y="18"/>
                      </a:lnTo>
                      <a:lnTo>
                        <a:pt x="26" y="29"/>
                      </a:lnTo>
                      <a:lnTo>
                        <a:pt x="20" y="153"/>
                      </a:lnTo>
                      <a:lnTo>
                        <a:pt x="11" y="160"/>
                      </a:lnTo>
                      <a:lnTo>
                        <a:pt x="1" y="180"/>
                      </a:lnTo>
                      <a:lnTo>
                        <a:pt x="0" y="192"/>
                      </a:lnTo>
                      <a:lnTo>
                        <a:pt x="1" y="202"/>
                      </a:lnTo>
                      <a:lnTo>
                        <a:pt x="8" y="219"/>
                      </a:lnTo>
                      <a:lnTo>
                        <a:pt x="21" y="232"/>
                      </a:lnTo>
                      <a:lnTo>
                        <a:pt x="39" y="239"/>
                      </a:lnTo>
                      <a:lnTo>
                        <a:pt x="49" y="241"/>
                      </a:lnTo>
                      <a:lnTo>
                        <a:pt x="59" y="239"/>
                      </a:lnTo>
                      <a:lnTo>
                        <a:pt x="69" y="235"/>
                      </a:lnTo>
                      <a:lnTo>
                        <a:pt x="164" y="294"/>
                      </a:lnTo>
                      <a:lnTo>
                        <a:pt x="171" y="298"/>
                      </a:lnTo>
                      <a:lnTo>
                        <a:pt x="180" y="298"/>
                      </a:lnTo>
                      <a:lnTo>
                        <a:pt x="187" y="298"/>
                      </a:lnTo>
                      <a:lnTo>
                        <a:pt x="199" y="291"/>
                      </a:lnTo>
                      <a:lnTo>
                        <a:pt x="205" y="285"/>
                      </a:lnTo>
                      <a:lnTo>
                        <a:pt x="209" y="274"/>
                      </a:lnTo>
                      <a:lnTo>
                        <a:pt x="203" y="252"/>
                      </a:lnTo>
                      <a:lnTo>
                        <a:pt x="194" y="245"/>
                      </a:lnTo>
                      <a:close/>
                    </a:path>
                  </a:pathLst>
                </a:custGeom>
                <a:solidFill>
                  <a:srgbClr val="70D5E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</p:grpSp>
      </p:grp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5576083E-B3D5-4871-A653-BBDCA4D411D3}"/>
              </a:ext>
            </a:extLst>
          </p:cNvPr>
          <p:cNvSpPr/>
          <p:nvPr/>
        </p:nvSpPr>
        <p:spPr>
          <a:xfrm>
            <a:off x="969064" y="1190846"/>
            <a:ext cx="5028675" cy="23672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1600" b="1" i="0" dirty="0">
              <a:solidFill>
                <a:srgbClr val="212121"/>
              </a:solidFill>
              <a:effectLst/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rgbClr val="212121"/>
                </a:solidFill>
                <a:latin typeface="+mj-ea"/>
                <a:ea typeface="+mj-ea"/>
              </a:rPr>
              <a:t>Hypothesis1. </a:t>
            </a: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212121"/>
                </a:solidFill>
                <a:latin typeface="+mj-ea"/>
                <a:ea typeface="+mj-ea"/>
              </a:rPr>
              <a:t>Customer card usage would take shape of Cluster</a:t>
            </a:r>
            <a:endParaRPr lang="en-US" altLang="ko-KR" sz="1600" b="1" dirty="0">
              <a:solidFill>
                <a:prstClr val="black">
                  <a:lumMod val="65000"/>
                  <a:lumOff val="35000"/>
                </a:prstClr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prstClr val="black">
                  <a:lumMod val="65000"/>
                  <a:lumOff val="35000"/>
                </a:prstClr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+mj-ea"/>
                <a:ea typeface="+mj-ea"/>
              </a:rPr>
              <a:t>-How many clusters would there be?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+mj-ea"/>
                <a:ea typeface="+mj-ea"/>
              </a:rPr>
              <a:t>-What properties do the clusters have?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+mj-ea"/>
                <a:ea typeface="+mj-ea"/>
              </a:rPr>
              <a:t>-How could we use the clusters for card marketing? 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DB23C241-90A4-4E0A-91AE-4CD5273AC1B4}"/>
              </a:ext>
            </a:extLst>
          </p:cNvPr>
          <p:cNvSpPr/>
          <p:nvPr/>
        </p:nvSpPr>
        <p:spPr>
          <a:xfrm>
            <a:off x="1268403" y="2324742"/>
            <a:ext cx="3600000" cy="175531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7" name="사각형: 둥근 위쪽 모서리 66">
            <a:extLst>
              <a:ext uri="{FF2B5EF4-FFF2-40B4-BE49-F238E27FC236}">
                <a16:creationId xmlns:a16="http://schemas.microsoft.com/office/drawing/2014/main" id="{C29DAE98-86C1-42A0-B2A0-62D8D73A4AEF}"/>
              </a:ext>
            </a:extLst>
          </p:cNvPr>
          <p:cNvSpPr/>
          <p:nvPr/>
        </p:nvSpPr>
        <p:spPr>
          <a:xfrm rot="16200000">
            <a:off x="2951708" y="452598"/>
            <a:ext cx="175532" cy="3919817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70D5EC"/>
          </a:solidFill>
          <a:ln>
            <a:noFill/>
          </a:ln>
          <a:effectLst>
            <a:outerShdw dist="38100" algn="l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78312397-98FE-4B83-ADB9-B16C47D5200B}"/>
              </a:ext>
            </a:extLst>
          </p:cNvPr>
          <p:cNvSpPr/>
          <p:nvPr/>
        </p:nvSpPr>
        <p:spPr>
          <a:xfrm>
            <a:off x="6734967" y="1548260"/>
            <a:ext cx="4849090" cy="27685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rgbClr val="212121"/>
                </a:solidFill>
                <a:latin typeface="+mn-ea"/>
              </a:rPr>
              <a:t>Hypothesis2. </a:t>
            </a: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prstClr val="black">
                    <a:lumMod val="65000"/>
                    <a:lumOff val="35000"/>
                  </a:prstClr>
                </a:solidFill>
                <a:latin typeface="+mj-ea"/>
                <a:ea typeface="+mj-ea"/>
              </a:rPr>
              <a:t>Customers would be classified as cluster</a:t>
            </a:r>
          </a:p>
          <a:p>
            <a:pPr>
              <a:lnSpc>
                <a:spcPct val="150000"/>
              </a:lnSpc>
            </a:pPr>
            <a:endParaRPr lang="en-US" altLang="ko-KR" sz="1600" b="1" dirty="0">
              <a:solidFill>
                <a:prstClr val="black">
                  <a:lumMod val="65000"/>
                  <a:lumOff val="35000"/>
                </a:prst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+mn-ea"/>
              </a:rPr>
              <a:t>-Classification model would help marketing for upcoming customers at the company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+mn-ea"/>
              </a:rPr>
              <a:t>-It could work as recommendation algorithm </a:t>
            </a:r>
          </a:p>
          <a:p>
            <a:pPr>
              <a:lnSpc>
                <a:spcPct val="150000"/>
              </a:lnSpc>
            </a:pPr>
            <a:endParaRPr lang="en-US" altLang="ko-KR" sz="16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6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2927B38B-A9CA-4CEE-A993-99197351AE31}"/>
              </a:ext>
            </a:extLst>
          </p:cNvPr>
          <p:cNvSpPr/>
          <p:nvPr/>
        </p:nvSpPr>
        <p:spPr>
          <a:xfrm>
            <a:off x="6923806" y="2291081"/>
            <a:ext cx="3600000" cy="175531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7" name="사각형: 둥근 위쪽 모서리 46">
            <a:extLst>
              <a:ext uri="{FF2B5EF4-FFF2-40B4-BE49-F238E27FC236}">
                <a16:creationId xmlns:a16="http://schemas.microsoft.com/office/drawing/2014/main" id="{5F521E5F-A955-4E0C-8B5C-8CAE587DB055}"/>
              </a:ext>
            </a:extLst>
          </p:cNvPr>
          <p:cNvSpPr/>
          <p:nvPr/>
        </p:nvSpPr>
        <p:spPr>
          <a:xfrm rot="16200000">
            <a:off x="8629827" y="386987"/>
            <a:ext cx="184764" cy="3974483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70D5EC"/>
          </a:solidFill>
          <a:ln>
            <a:noFill/>
          </a:ln>
          <a:effectLst>
            <a:outerShdw dist="38100" algn="l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3" name="자유형: 도형 52">
            <a:extLst>
              <a:ext uri="{FF2B5EF4-FFF2-40B4-BE49-F238E27FC236}">
                <a16:creationId xmlns:a16="http://schemas.microsoft.com/office/drawing/2014/main" id="{C5D26553-BE6C-4787-855B-946E5D8399F2}"/>
              </a:ext>
            </a:extLst>
          </p:cNvPr>
          <p:cNvSpPr/>
          <p:nvPr/>
        </p:nvSpPr>
        <p:spPr>
          <a:xfrm rot="10800000" flipH="1" flipV="1">
            <a:off x="10763596" y="2172836"/>
            <a:ext cx="500609" cy="310894"/>
          </a:xfrm>
          <a:custGeom>
            <a:avLst/>
            <a:gdLst/>
            <a:ahLst/>
            <a:cxnLst/>
            <a:rect l="l" t="t" r="r" b="b"/>
            <a:pathLst>
              <a:path w="500609" h="310894">
                <a:moveTo>
                  <a:pt x="479448" y="55021"/>
                </a:moveTo>
                <a:cubicBezTo>
                  <a:pt x="472757" y="55021"/>
                  <a:pt x="469411" y="59575"/>
                  <a:pt x="469411" y="68685"/>
                </a:cubicBezTo>
                <a:cubicBezTo>
                  <a:pt x="469411" y="77391"/>
                  <a:pt x="472676" y="81744"/>
                  <a:pt x="479206" y="81744"/>
                </a:cubicBezTo>
                <a:cubicBezTo>
                  <a:pt x="485736" y="81744"/>
                  <a:pt x="489001" y="77230"/>
                  <a:pt x="489001" y="68201"/>
                </a:cubicBezTo>
                <a:cubicBezTo>
                  <a:pt x="489001" y="63929"/>
                  <a:pt x="488144" y="60664"/>
                  <a:pt x="486431" y="58406"/>
                </a:cubicBezTo>
                <a:cubicBezTo>
                  <a:pt x="484718" y="56149"/>
                  <a:pt x="482390" y="55021"/>
                  <a:pt x="479448" y="55021"/>
                </a:cubicBezTo>
                <a:close/>
                <a:moveTo>
                  <a:pt x="33357" y="55002"/>
                </a:moveTo>
                <a:lnTo>
                  <a:pt x="359555" y="55002"/>
                </a:lnTo>
                <a:cubicBezTo>
                  <a:pt x="377978" y="55002"/>
                  <a:pt x="392912" y="69936"/>
                  <a:pt x="392912" y="88359"/>
                </a:cubicBezTo>
                <a:lnTo>
                  <a:pt x="392912" y="221781"/>
                </a:lnTo>
                <a:cubicBezTo>
                  <a:pt x="392912" y="240204"/>
                  <a:pt x="377978" y="255138"/>
                  <a:pt x="359555" y="255138"/>
                </a:cubicBezTo>
                <a:lnTo>
                  <a:pt x="224500" y="255138"/>
                </a:lnTo>
                <a:lnTo>
                  <a:pt x="196455" y="310894"/>
                </a:lnTo>
                <a:lnTo>
                  <a:pt x="168410" y="255138"/>
                </a:lnTo>
                <a:lnTo>
                  <a:pt x="33357" y="255138"/>
                </a:lnTo>
                <a:cubicBezTo>
                  <a:pt x="14934" y="255138"/>
                  <a:pt x="0" y="240204"/>
                  <a:pt x="0" y="221781"/>
                </a:cubicBezTo>
                <a:lnTo>
                  <a:pt x="0" y="88359"/>
                </a:lnTo>
                <a:cubicBezTo>
                  <a:pt x="0" y="69936"/>
                  <a:pt x="14934" y="55002"/>
                  <a:pt x="33357" y="55002"/>
                </a:cubicBezTo>
                <a:close/>
                <a:moveTo>
                  <a:pt x="479932" y="45226"/>
                </a:moveTo>
                <a:cubicBezTo>
                  <a:pt x="486542" y="45226"/>
                  <a:pt x="491641" y="47181"/>
                  <a:pt x="495228" y="51090"/>
                </a:cubicBezTo>
                <a:cubicBezTo>
                  <a:pt x="498816" y="55000"/>
                  <a:pt x="500609" y="60543"/>
                  <a:pt x="500609" y="67717"/>
                </a:cubicBezTo>
                <a:cubicBezTo>
                  <a:pt x="500609" y="74812"/>
                  <a:pt x="498594" y="80555"/>
                  <a:pt x="494563" y="84949"/>
                </a:cubicBezTo>
                <a:cubicBezTo>
                  <a:pt x="490533" y="89342"/>
                  <a:pt x="485192" y="91539"/>
                  <a:pt x="478541" y="91539"/>
                </a:cubicBezTo>
                <a:cubicBezTo>
                  <a:pt x="472334" y="91539"/>
                  <a:pt x="467315" y="89514"/>
                  <a:pt x="463486" y="85463"/>
                </a:cubicBezTo>
                <a:cubicBezTo>
                  <a:pt x="459657" y="81412"/>
                  <a:pt x="457742" y="76021"/>
                  <a:pt x="457742" y="69289"/>
                </a:cubicBezTo>
                <a:cubicBezTo>
                  <a:pt x="457742" y="62034"/>
                  <a:pt x="459748" y="56210"/>
                  <a:pt x="463758" y="51816"/>
                </a:cubicBezTo>
                <a:cubicBezTo>
                  <a:pt x="467769" y="47422"/>
                  <a:pt x="473160" y="45226"/>
                  <a:pt x="479932" y="45226"/>
                </a:cubicBezTo>
                <a:close/>
                <a:moveTo>
                  <a:pt x="424851" y="9674"/>
                </a:moveTo>
                <a:cubicBezTo>
                  <a:pt x="418120" y="9674"/>
                  <a:pt x="414754" y="14249"/>
                  <a:pt x="414754" y="23399"/>
                </a:cubicBezTo>
                <a:cubicBezTo>
                  <a:pt x="414754" y="32106"/>
                  <a:pt x="418019" y="36459"/>
                  <a:pt x="424549" y="36459"/>
                </a:cubicBezTo>
                <a:cubicBezTo>
                  <a:pt x="431119" y="36459"/>
                  <a:pt x="434404" y="31944"/>
                  <a:pt x="434404" y="22915"/>
                </a:cubicBezTo>
                <a:cubicBezTo>
                  <a:pt x="434404" y="14088"/>
                  <a:pt x="431220" y="9674"/>
                  <a:pt x="424851" y="9674"/>
                </a:cubicBezTo>
                <a:close/>
                <a:moveTo>
                  <a:pt x="473765" y="1210"/>
                </a:moveTo>
                <a:lnTo>
                  <a:pt x="487187" y="1210"/>
                </a:lnTo>
                <a:lnTo>
                  <a:pt x="429446" y="90390"/>
                </a:lnTo>
                <a:lnTo>
                  <a:pt x="416205" y="90390"/>
                </a:lnTo>
                <a:close/>
                <a:moveTo>
                  <a:pt x="425275" y="0"/>
                </a:moveTo>
                <a:cubicBezTo>
                  <a:pt x="431804" y="0"/>
                  <a:pt x="436883" y="1986"/>
                  <a:pt x="440511" y="5956"/>
                </a:cubicBezTo>
                <a:cubicBezTo>
                  <a:pt x="444138" y="9926"/>
                  <a:pt x="445952" y="15418"/>
                  <a:pt x="445952" y="22432"/>
                </a:cubicBezTo>
                <a:cubicBezTo>
                  <a:pt x="445952" y="29606"/>
                  <a:pt x="443927" y="35360"/>
                  <a:pt x="439876" y="39693"/>
                </a:cubicBezTo>
                <a:cubicBezTo>
                  <a:pt x="435825" y="44026"/>
                  <a:pt x="430454" y="46193"/>
                  <a:pt x="423763" y="46193"/>
                </a:cubicBezTo>
                <a:cubicBezTo>
                  <a:pt x="417556" y="46193"/>
                  <a:pt x="412537" y="44168"/>
                  <a:pt x="408708" y="40117"/>
                </a:cubicBezTo>
                <a:cubicBezTo>
                  <a:pt x="404879" y="36066"/>
                  <a:pt x="402964" y="30695"/>
                  <a:pt x="402964" y="24004"/>
                </a:cubicBezTo>
                <a:cubicBezTo>
                  <a:pt x="402964" y="16748"/>
                  <a:pt x="404970" y="10934"/>
                  <a:pt x="408980" y="6561"/>
                </a:cubicBezTo>
                <a:cubicBezTo>
                  <a:pt x="412991" y="2187"/>
                  <a:pt x="418422" y="0"/>
                  <a:pt x="425275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26000" bIns="72000" rtlCol="0" anchor="ctr">
            <a:noAutofit/>
          </a:bodyPr>
          <a:lstStyle/>
          <a:p>
            <a:r>
              <a:rPr lang="en-US" altLang="ko-KR" sz="1050" b="1" dirty="0">
                <a:solidFill>
                  <a:prstClr val="white"/>
                </a:solidFill>
              </a:rPr>
              <a:t>100</a:t>
            </a:r>
            <a:endParaRPr lang="ko-KR" altLang="en-US" sz="1050" dirty="0">
              <a:solidFill>
                <a:prstClr val="white"/>
              </a:solidFill>
            </a:endParaRPr>
          </a:p>
        </p:txBody>
      </p:sp>
      <p:sp>
        <p:nvSpPr>
          <p:cNvPr id="31" name="자유형: 도형 30">
            <a:extLst>
              <a:ext uri="{FF2B5EF4-FFF2-40B4-BE49-F238E27FC236}">
                <a16:creationId xmlns:a16="http://schemas.microsoft.com/office/drawing/2014/main" id="{82221B19-1227-7F7C-0BDE-4B6A7300A348}"/>
              </a:ext>
            </a:extLst>
          </p:cNvPr>
          <p:cNvSpPr/>
          <p:nvPr/>
        </p:nvSpPr>
        <p:spPr>
          <a:xfrm rot="10800000" flipH="1" flipV="1">
            <a:off x="5089494" y="2214921"/>
            <a:ext cx="500609" cy="310894"/>
          </a:xfrm>
          <a:custGeom>
            <a:avLst/>
            <a:gdLst/>
            <a:ahLst/>
            <a:cxnLst/>
            <a:rect l="l" t="t" r="r" b="b"/>
            <a:pathLst>
              <a:path w="500609" h="310894">
                <a:moveTo>
                  <a:pt x="479448" y="55021"/>
                </a:moveTo>
                <a:cubicBezTo>
                  <a:pt x="472757" y="55021"/>
                  <a:pt x="469411" y="59575"/>
                  <a:pt x="469411" y="68685"/>
                </a:cubicBezTo>
                <a:cubicBezTo>
                  <a:pt x="469411" y="77391"/>
                  <a:pt x="472676" y="81744"/>
                  <a:pt x="479206" y="81744"/>
                </a:cubicBezTo>
                <a:cubicBezTo>
                  <a:pt x="485736" y="81744"/>
                  <a:pt x="489001" y="77230"/>
                  <a:pt x="489001" y="68201"/>
                </a:cubicBezTo>
                <a:cubicBezTo>
                  <a:pt x="489001" y="63929"/>
                  <a:pt x="488144" y="60664"/>
                  <a:pt x="486431" y="58406"/>
                </a:cubicBezTo>
                <a:cubicBezTo>
                  <a:pt x="484718" y="56149"/>
                  <a:pt x="482390" y="55021"/>
                  <a:pt x="479448" y="55021"/>
                </a:cubicBezTo>
                <a:close/>
                <a:moveTo>
                  <a:pt x="33357" y="55002"/>
                </a:moveTo>
                <a:lnTo>
                  <a:pt x="359555" y="55002"/>
                </a:lnTo>
                <a:cubicBezTo>
                  <a:pt x="377978" y="55002"/>
                  <a:pt x="392912" y="69936"/>
                  <a:pt x="392912" y="88359"/>
                </a:cubicBezTo>
                <a:lnTo>
                  <a:pt x="392912" y="221781"/>
                </a:lnTo>
                <a:cubicBezTo>
                  <a:pt x="392912" y="240204"/>
                  <a:pt x="377978" y="255138"/>
                  <a:pt x="359555" y="255138"/>
                </a:cubicBezTo>
                <a:lnTo>
                  <a:pt x="224500" y="255138"/>
                </a:lnTo>
                <a:lnTo>
                  <a:pt x="196455" y="310894"/>
                </a:lnTo>
                <a:lnTo>
                  <a:pt x="168410" y="255138"/>
                </a:lnTo>
                <a:lnTo>
                  <a:pt x="33357" y="255138"/>
                </a:lnTo>
                <a:cubicBezTo>
                  <a:pt x="14934" y="255138"/>
                  <a:pt x="0" y="240204"/>
                  <a:pt x="0" y="221781"/>
                </a:cubicBezTo>
                <a:lnTo>
                  <a:pt x="0" y="88359"/>
                </a:lnTo>
                <a:cubicBezTo>
                  <a:pt x="0" y="69936"/>
                  <a:pt x="14934" y="55002"/>
                  <a:pt x="33357" y="55002"/>
                </a:cubicBezTo>
                <a:close/>
                <a:moveTo>
                  <a:pt x="479932" y="45226"/>
                </a:moveTo>
                <a:cubicBezTo>
                  <a:pt x="486542" y="45226"/>
                  <a:pt x="491641" y="47181"/>
                  <a:pt x="495228" y="51090"/>
                </a:cubicBezTo>
                <a:cubicBezTo>
                  <a:pt x="498816" y="55000"/>
                  <a:pt x="500609" y="60543"/>
                  <a:pt x="500609" y="67717"/>
                </a:cubicBezTo>
                <a:cubicBezTo>
                  <a:pt x="500609" y="74812"/>
                  <a:pt x="498594" y="80555"/>
                  <a:pt x="494563" y="84949"/>
                </a:cubicBezTo>
                <a:cubicBezTo>
                  <a:pt x="490533" y="89342"/>
                  <a:pt x="485192" y="91539"/>
                  <a:pt x="478541" y="91539"/>
                </a:cubicBezTo>
                <a:cubicBezTo>
                  <a:pt x="472334" y="91539"/>
                  <a:pt x="467315" y="89514"/>
                  <a:pt x="463486" y="85463"/>
                </a:cubicBezTo>
                <a:cubicBezTo>
                  <a:pt x="459657" y="81412"/>
                  <a:pt x="457742" y="76021"/>
                  <a:pt x="457742" y="69289"/>
                </a:cubicBezTo>
                <a:cubicBezTo>
                  <a:pt x="457742" y="62034"/>
                  <a:pt x="459748" y="56210"/>
                  <a:pt x="463758" y="51816"/>
                </a:cubicBezTo>
                <a:cubicBezTo>
                  <a:pt x="467769" y="47422"/>
                  <a:pt x="473160" y="45226"/>
                  <a:pt x="479932" y="45226"/>
                </a:cubicBezTo>
                <a:close/>
                <a:moveTo>
                  <a:pt x="424851" y="9674"/>
                </a:moveTo>
                <a:cubicBezTo>
                  <a:pt x="418120" y="9674"/>
                  <a:pt x="414754" y="14249"/>
                  <a:pt x="414754" y="23399"/>
                </a:cubicBezTo>
                <a:cubicBezTo>
                  <a:pt x="414754" y="32106"/>
                  <a:pt x="418019" y="36459"/>
                  <a:pt x="424549" y="36459"/>
                </a:cubicBezTo>
                <a:cubicBezTo>
                  <a:pt x="431119" y="36459"/>
                  <a:pt x="434404" y="31944"/>
                  <a:pt x="434404" y="22915"/>
                </a:cubicBezTo>
                <a:cubicBezTo>
                  <a:pt x="434404" y="14088"/>
                  <a:pt x="431220" y="9674"/>
                  <a:pt x="424851" y="9674"/>
                </a:cubicBezTo>
                <a:close/>
                <a:moveTo>
                  <a:pt x="473765" y="1210"/>
                </a:moveTo>
                <a:lnTo>
                  <a:pt x="487187" y="1210"/>
                </a:lnTo>
                <a:lnTo>
                  <a:pt x="429446" y="90390"/>
                </a:lnTo>
                <a:lnTo>
                  <a:pt x="416205" y="90390"/>
                </a:lnTo>
                <a:close/>
                <a:moveTo>
                  <a:pt x="425275" y="0"/>
                </a:moveTo>
                <a:cubicBezTo>
                  <a:pt x="431804" y="0"/>
                  <a:pt x="436883" y="1986"/>
                  <a:pt x="440511" y="5956"/>
                </a:cubicBezTo>
                <a:cubicBezTo>
                  <a:pt x="444138" y="9926"/>
                  <a:pt x="445952" y="15418"/>
                  <a:pt x="445952" y="22432"/>
                </a:cubicBezTo>
                <a:cubicBezTo>
                  <a:pt x="445952" y="29606"/>
                  <a:pt x="443927" y="35360"/>
                  <a:pt x="439876" y="39693"/>
                </a:cubicBezTo>
                <a:cubicBezTo>
                  <a:pt x="435825" y="44026"/>
                  <a:pt x="430454" y="46193"/>
                  <a:pt x="423763" y="46193"/>
                </a:cubicBezTo>
                <a:cubicBezTo>
                  <a:pt x="417556" y="46193"/>
                  <a:pt x="412537" y="44168"/>
                  <a:pt x="408708" y="40117"/>
                </a:cubicBezTo>
                <a:cubicBezTo>
                  <a:pt x="404879" y="36066"/>
                  <a:pt x="402964" y="30695"/>
                  <a:pt x="402964" y="24004"/>
                </a:cubicBezTo>
                <a:cubicBezTo>
                  <a:pt x="402964" y="16748"/>
                  <a:pt x="404970" y="10934"/>
                  <a:pt x="408980" y="6561"/>
                </a:cubicBezTo>
                <a:cubicBezTo>
                  <a:pt x="412991" y="2187"/>
                  <a:pt x="418422" y="0"/>
                  <a:pt x="425275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26000" bIns="72000" rtlCol="0" anchor="ctr">
            <a:noAutofit/>
          </a:bodyPr>
          <a:lstStyle/>
          <a:p>
            <a:r>
              <a:rPr lang="en-US" altLang="ko-KR" sz="1050" b="1" dirty="0">
                <a:solidFill>
                  <a:prstClr val="white"/>
                </a:solidFill>
              </a:rPr>
              <a:t>100</a:t>
            </a:r>
            <a:endParaRPr lang="ko-KR" altLang="en-US" sz="1050" dirty="0">
              <a:solidFill>
                <a:prstClr val="white"/>
              </a:solidFill>
            </a:endParaRPr>
          </a:p>
        </p:txBody>
      </p:sp>
      <p:pic>
        <p:nvPicPr>
          <p:cNvPr id="4098" name="Picture 2" descr="4 Types of Classification Tasks in Machine Learning">
            <a:extLst>
              <a:ext uri="{FF2B5EF4-FFF2-40B4-BE49-F238E27FC236}">
                <a16:creationId xmlns:a16="http://schemas.microsoft.com/office/drawing/2014/main" id="{913C699C-A330-0F27-E6E7-F2A94C2B36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7186" y="3593950"/>
            <a:ext cx="3292393" cy="2466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Machine Learning Classifiers. What is classification? | by Sidath Asiri |  Towards Data Science">
            <a:extLst>
              <a:ext uri="{FF2B5EF4-FFF2-40B4-BE49-F238E27FC236}">
                <a16:creationId xmlns:a16="http://schemas.microsoft.com/office/drawing/2014/main" id="{91E4BC3E-C749-D91A-AF35-C5D1776C12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1145" y="3811216"/>
            <a:ext cx="3603669" cy="2162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78E0A9FD-BCFD-365E-B315-7E945FCD4863}"/>
              </a:ext>
            </a:extLst>
          </p:cNvPr>
          <p:cNvCxnSpPr/>
          <p:nvPr/>
        </p:nvCxnSpPr>
        <p:spPr>
          <a:xfrm>
            <a:off x="5943600" y="1316935"/>
            <a:ext cx="0" cy="46564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49826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D5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-1" y="0"/>
            <a:ext cx="12473609" cy="7036904"/>
            <a:chOff x="0" y="-18471"/>
            <a:chExt cx="12079224" cy="6748455"/>
          </a:xfrm>
        </p:grpSpPr>
        <p:sp>
          <p:nvSpPr>
            <p:cNvPr id="7" name="사각형: 둥근 한쪽 모서리 6">
              <a:extLst>
                <a:ext uri="{FF2B5EF4-FFF2-40B4-BE49-F238E27FC236}">
                  <a16:creationId xmlns:a16="http://schemas.microsoft.com/office/drawing/2014/main" id="{71E05BED-4C2B-4E7F-BA61-F313FA5A5967}"/>
                </a:ext>
              </a:extLst>
            </p:cNvPr>
            <p:cNvSpPr/>
            <p:nvPr/>
          </p:nvSpPr>
          <p:spPr>
            <a:xfrm flipV="1">
              <a:off x="0" y="0"/>
              <a:ext cx="12079224" cy="6729984"/>
            </a:xfrm>
            <a:prstGeom prst="round1Rect">
              <a:avLst>
                <a:gd name="adj" fmla="val 2760"/>
              </a:avLst>
            </a:prstGeom>
            <a:solidFill>
              <a:schemeClr val="bg1">
                <a:alpha val="30000"/>
              </a:schemeClr>
            </a:solidFill>
            <a:ln w="12700">
              <a:solidFill>
                <a:schemeClr val="bg1">
                  <a:alpha val="2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사각형: 둥근 한쪽 모서리 5">
              <a:extLst>
                <a:ext uri="{FF2B5EF4-FFF2-40B4-BE49-F238E27FC236}">
                  <a16:creationId xmlns:a16="http://schemas.microsoft.com/office/drawing/2014/main" id="{F9C8B8D8-464C-4696-AD42-E043A39F11F4}"/>
                </a:ext>
              </a:extLst>
            </p:cNvPr>
            <p:cNvSpPr/>
            <p:nvPr/>
          </p:nvSpPr>
          <p:spPr>
            <a:xfrm flipV="1">
              <a:off x="0" y="0"/>
              <a:ext cx="11887200" cy="6556248"/>
            </a:xfrm>
            <a:prstGeom prst="round1Rect">
              <a:avLst>
                <a:gd name="adj" fmla="val 3524"/>
              </a:avLst>
            </a:prstGeom>
            <a:solidFill>
              <a:schemeClr val="bg1"/>
            </a:solidFill>
            <a:ln>
              <a:noFill/>
            </a:ln>
            <a:effectLst>
              <a:outerShdw blurRad="177800" dist="635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prstClr val="white"/>
                  </a:solidFill>
                </a:rPr>
                <a:t>고</a:t>
              </a: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DE1A3A5A-9DE3-4FDC-B6DF-4B0D04D40DEF}"/>
                </a:ext>
              </a:extLst>
            </p:cNvPr>
            <p:cNvSpPr/>
            <p:nvPr/>
          </p:nvSpPr>
          <p:spPr>
            <a:xfrm>
              <a:off x="0" y="-18471"/>
              <a:ext cx="11887200" cy="79952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 latinLnBrk="0">
                <a:defRPr/>
              </a:pPr>
              <a:r>
                <a:rPr lang="en-US" altLang="ko-KR" sz="2000" kern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2. Set</a:t>
              </a:r>
              <a:r>
                <a:rPr lang="ko-KR" altLang="en-US" sz="2000" kern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</a:t>
              </a:r>
              <a:r>
                <a:rPr lang="en-US" altLang="ko-KR" sz="2000" kern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Hypothesis</a:t>
              </a:r>
              <a:r>
                <a:rPr lang="ko-KR" altLang="en-US" sz="2000" kern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</a:t>
              </a:r>
              <a:r>
                <a:rPr lang="en-US" altLang="ko-KR" sz="2000" kern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&amp; EDA</a:t>
              </a:r>
            </a:p>
          </p:txBody>
        </p:sp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852A8B15-DA56-4E6C-9107-418529756162}"/>
                </a:ext>
              </a:extLst>
            </p:cNvPr>
            <p:cNvSpPr/>
            <p:nvPr/>
          </p:nvSpPr>
          <p:spPr>
            <a:xfrm rot="10800000" flipV="1">
              <a:off x="11444700" y="264652"/>
              <a:ext cx="252000" cy="252000"/>
            </a:xfrm>
            <a:prstGeom prst="roundRect">
              <a:avLst/>
            </a:prstGeom>
            <a:solidFill>
              <a:srgbClr val="70D5EC"/>
            </a:solidFill>
            <a:ln>
              <a:noFill/>
            </a:ln>
            <a:effectLst>
              <a:outerShdw blurRad="50800" dist="38100" dir="5400000" algn="t" rotWithShape="0">
                <a:srgbClr val="70D5EC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>
                  <a:solidFill>
                    <a:prstClr val="white"/>
                  </a:solidFill>
                </a:rPr>
                <a:t>X</a:t>
              </a:r>
              <a:endParaRPr lang="ko-KR" altLang="en-US" sz="1050" dirty="0">
                <a:solidFill>
                  <a:prstClr val="white"/>
                </a:solidFill>
              </a:endParaRPr>
            </a:p>
          </p:txBody>
        </p: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7195719F-5149-471E-984D-09D556E4895C}"/>
                </a:ext>
              </a:extLst>
            </p:cNvPr>
            <p:cNvGrpSpPr/>
            <p:nvPr/>
          </p:nvGrpSpPr>
          <p:grpSpPr>
            <a:xfrm>
              <a:off x="11053053" y="264652"/>
              <a:ext cx="252000" cy="252000"/>
              <a:chOff x="11053053" y="175752"/>
              <a:chExt cx="252000" cy="252000"/>
            </a:xfrm>
          </p:grpSpPr>
          <p:sp>
            <p:nvSpPr>
              <p:cNvPr id="28" name="사각형: 둥근 모서리 27">
                <a:extLst>
                  <a:ext uri="{FF2B5EF4-FFF2-40B4-BE49-F238E27FC236}">
                    <a16:creationId xmlns:a16="http://schemas.microsoft.com/office/drawing/2014/main" id="{30A3868D-69D9-4D60-BE18-2184853101CB}"/>
                  </a:ext>
                </a:extLst>
              </p:cNvPr>
              <p:cNvSpPr/>
              <p:nvPr/>
            </p:nvSpPr>
            <p:spPr>
              <a:xfrm rot="10800000" flipV="1">
                <a:off x="11053053" y="175752"/>
                <a:ext cx="252000" cy="252000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 dirty="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2" name="Group 8">
                <a:extLst>
                  <a:ext uri="{FF2B5EF4-FFF2-40B4-BE49-F238E27FC236}">
                    <a16:creationId xmlns:a16="http://schemas.microsoft.com/office/drawing/2014/main" id="{AEBD1F02-B83C-4E35-94E5-8B919FF573D7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1112867" y="231488"/>
                <a:ext cx="132372" cy="140525"/>
                <a:chOff x="4594" y="900"/>
                <a:chExt cx="276" cy="293"/>
              </a:xfrm>
              <a:solidFill>
                <a:schemeClr val="tx1">
                  <a:lumMod val="50000"/>
                  <a:lumOff val="50000"/>
                </a:schemeClr>
              </a:solidFill>
            </p:grpSpPr>
            <p:sp>
              <p:nvSpPr>
                <p:cNvPr id="21" name="Freeform 9">
                  <a:extLst>
                    <a:ext uri="{FF2B5EF4-FFF2-40B4-BE49-F238E27FC236}">
                      <a16:creationId xmlns:a16="http://schemas.microsoft.com/office/drawing/2014/main" id="{5D083AC8-1964-4443-B936-637541132CA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94" y="900"/>
                  <a:ext cx="102" cy="91"/>
                </a:xfrm>
                <a:custGeom>
                  <a:avLst/>
                  <a:gdLst>
                    <a:gd name="T0" fmla="*/ 72 w 307"/>
                    <a:gd name="T1" fmla="*/ 263 h 273"/>
                    <a:gd name="T2" fmla="*/ 91 w 307"/>
                    <a:gd name="T3" fmla="*/ 236 h 273"/>
                    <a:gd name="T4" fmla="*/ 139 w 307"/>
                    <a:gd name="T5" fmla="*/ 187 h 273"/>
                    <a:gd name="T6" fmla="*/ 193 w 307"/>
                    <a:gd name="T7" fmla="*/ 148 h 273"/>
                    <a:gd name="T8" fmla="*/ 255 w 307"/>
                    <a:gd name="T9" fmla="*/ 119 h 273"/>
                    <a:gd name="T10" fmla="*/ 290 w 307"/>
                    <a:gd name="T11" fmla="*/ 110 h 273"/>
                    <a:gd name="T12" fmla="*/ 299 w 307"/>
                    <a:gd name="T13" fmla="*/ 106 h 273"/>
                    <a:gd name="T14" fmla="*/ 305 w 307"/>
                    <a:gd name="T15" fmla="*/ 97 h 273"/>
                    <a:gd name="T16" fmla="*/ 307 w 307"/>
                    <a:gd name="T17" fmla="*/ 87 h 273"/>
                    <a:gd name="T18" fmla="*/ 303 w 307"/>
                    <a:gd name="T19" fmla="*/ 77 h 273"/>
                    <a:gd name="T20" fmla="*/ 292 w 307"/>
                    <a:gd name="T21" fmla="*/ 60 h 273"/>
                    <a:gd name="T22" fmla="*/ 263 w 307"/>
                    <a:gd name="T23" fmla="*/ 33 h 273"/>
                    <a:gd name="T24" fmla="*/ 227 w 307"/>
                    <a:gd name="T25" fmla="*/ 13 h 273"/>
                    <a:gd name="T26" fmla="*/ 186 w 307"/>
                    <a:gd name="T27" fmla="*/ 1 h 273"/>
                    <a:gd name="T28" fmla="*/ 165 w 307"/>
                    <a:gd name="T29" fmla="*/ 0 h 273"/>
                    <a:gd name="T30" fmla="*/ 131 w 307"/>
                    <a:gd name="T31" fmla="*/ 3 h 273"/>
                    <a:gd name="T32" fmla="*/ 72 w 307"/>
                    <a:gd name="T33" fmla="*/ 27 h 273"/>
                    <a:gd name="T34" fmla="*/ 27 w 307"/>
                    <a:gd name="T35" fmla="*/ 72 h 273"/>
                    <a:gd name="T36" fmla="*/ 3 w 307"/>
                    <a:gd name="T37" fmla="*/ 131 h 273"/>
                    <a:gd name="T38" fmla="*/ 0 w 307"/>
                    <a:gd name="T39" fmla="*/ 164 h 273"/>
                    <a:gd name="T40" fmla="*/ 1 w 307"/>
                    <a:gd name="T41" fmla="*/ 192 h 273"/>
                    <a:gd name="T42" fmla="*/ 20 w 307"/>
                    <a:gd name="T43" fmla="*/ 243 h 273"/>
                    <a:gd name="T44" fmla="*/ 36 w 307"/>
                    <a:gd name="T45" fmla="*/ 266 h 273"/>
                    <a:gd name="T46" fmla="*/ 43 w 307"/>
                    <a:gd name="T47" fmla="*/ 273 h 273"/>
                    <a:gd name="T48" fmla="*/ 53 w 307"/>
                    <a:gd name="T49" fmla="*/ 273 h 273"/>
                    <a:gd name="T50" fmla="*/ 65 w 307"/>
                    <a:gd name="T51" fmla="*/ 271 h 273"/>
                    <a:gd name="T52" fmla="*/ 72 w 307"/>
                    <a:gd name="T53" fmla="*/ 263 h 2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3">
                      <a:moveTo>
                        <a:pt x="72" y="263"/>
                      </a:moveTo>
                      <a:lnTo>
                        <a:pt x="91" y="236"/>
                      </a:lnTo>
                      <a:lnTo>
                        <a:pt x="139" y="187"/>
                      </a:lnTo>
                      <a:lnTo>
                        <a:pt x="193" y="148"/>
                      </a:lnTo>
                      <a:lnTo>
                        <a:pt x="255" y="119"/>
                      </a:lnTo>
                      <a:lnTo>
                        <a:pt x="290" y="110"/>
                      </a:lnTo>
                      <a:lnTo>
                        <a:pt x="299" y="106"/>
                      </a:lnTo>
                      <a:lnTo>
                        <a:pt x="305" y="97"/>
                      </a:lnTo>
                      <a:lnTo>
                        <a:pt x="307" y="87"/>
                      </a:lnTo>
                      <a:lnTo>
                        <a:pt x="303" y="77"/>
                      </a:lnTo>
                      <a:lnTo>
                        <a:pt x="292" y="60"/>
                      </a:lnTo>
                      <a:lnTo>
                        <a:pt x="263" y="33"/>
                      </a:lnTo>
                      <a:lnTo>
                        <a:pt x="227" y="13"/>
                      </a:lnTo>
                      <a:lnTo>
                        <a:pt x="186" y="1"/>
                      </a:lnTo>
                      <a:lnTo>
                        <a:pt x="165" y="0"/>
                      </a:lnTo>
                      <a:lnTo>
                        <a:pt x="131" y="3"/>
                      </a:lnTo>
                      <a:lnTo>
                        <a:pt x="72" y="27"/>
                      </a:lnTo>
                      <a:lnTo>
                        <a:pt x="27" y="72"/>
                      </a:lnTo>
                      <a:lnTo>
                        <a:pt x="3" y="131"/>
                      </a:lnTo>
                      <a:lnTo>
                        <a:pt x="0" y="164"/>
                      </a:lnTo>
                      <a:lnTo>
                        <a:pt x="1" y="192"/>
                      </a:lnTo>
                      <a:lnTo>
                        <a:pt x="20" y="243"/>
                      </a:lnTo>
                      <a:lnTo>
                        <a:pt x="36" y="266"/>
                      </a:lnTo>
                      <a:lnTo>
                        <a:pt x="43" y="273"/>
                      </a:lnTo>
                      <a:lnTo>
                        <a:pt x="53" y="273"/>
                      </a:lnTo>
                      <a:lnTo>
                        <a:pt x="65" y="271"/>
                      </a:lnTo>
                      <a:lnTo>
                        <a:pt x="72" y="263"/>
                      </a:lnTo>
                      <a:close/>
                    </a:path>
                  </a:pathLst>
                </a:custGeom>
                <a:solidFill>
                  <a:srgbClr val="70D5E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2" name="Freeform 10">
                  <a:extLst>
                    <a:ext uri="{FF2B5EF4-FFF2-40B4-BE49-F238E27FC236}">
                      <a16:creationId xmlns:a16="http://schemas.microsoft.com/office/drawing/2014/main" id="{9D800F43-DF2D-4198-8E75-ACA0153BD07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8" y="900"/>
                  <a:ext cx="102" cy="90"/>
                </a:xfrm>
                <a:custGeom>
                  <a:avLst/>
                  <a:gdLst>
                    <a:gd name="T0" fmla="*/ 143 w 307"/>
                    <a:gd name="T1" fmla="*/ 0 h 271"/>
                    <a:gd name="T2" fmla="*/ 121 w 307"/>
                    <a:gd name="T3" fmla="*/ 1 h 271"/>
                    <a:gd name="T4" fmla="*/ 81 w 307"/>
                    <a:gd name="T5" fmla="*/ 11 h 271"/>
                    <a:gd name="T6" fmla="*/ 46 w 307"/>
                    <a:gd name="T7" fmla="*/ 31 h 271"/>
                    <a:gd name="T8" fmla="*/ 16 w 307"/>
                    <a:gd name="T9" fmla="*/ 60 h 271"/>
                    <a:gd name="T10" fmla="*/ 4 w 307"/>
                    <a:gd name="T11" fmla="*/ 76 h 271"/>
                    <a:gd name="T12" fmla="*/ 0 w 307"/>
                    <a:gd name="T13" fmla="*/ 86 h 271"/>
                    <a:gd name="T14" fmla="*/ 3 w 307"/>
                    <a:gd name="T15" fmla="*/ 96 h 271"/>
                    <a:gd name="T16" fmla="*/ 9 w 307"/>
                    <a:gd name="T17" fmla="*/ 106 h 271"/>
                    <a:gd name="T18" fmla="*/ 19 w 307"/>
                    <a:gd name="T19" fmla="*/ 110 h 271"/>
                    <a:gd name="T20" fmla="*/ 52 w 307"/>
                    <a:gd name="T21" fmla="*/ 119 h 271"/>
                    <a:gd name="T22" fmla="*/ 115 w 307"/>
                    <a:gd name="T23" fmla="*/ 148 h 271"/>
                    <a:gd name="T24" fmla="*/ 170 w 307"/>
                    <a:gd name="T25" fmla="*/ 187 h 271"/>
                    <a:gd name="T26" fmla="*/ 218 w 307"/>
                    <a:gd name="T27" fmla="*/ 234 h 271"/>
                    <a:gd name="T28" fmla="*/ 237 w 307"/>
                    <a:gd name="T29" fmla="*/ 261 h 271"/>
                    <a:gd name="T30" fmla="*/ 245 w 307"/>
                    <a:gd name="T31" fmla="*/ 270 h 271"/>
                    <a:gd name="T32" fmla="*/ 255 w 307"/>
                    <a:gd name="T33" fmla="*/ 271 h 271"/>
                    <a:gd name="T34" fmla="*/ 266 w 307"/>
                    <a:gd name="T35" fmla="*/ 270 h 271"/>
                    <a:gd name="T36" fmla="*/ 274 w 307"/>
                    <a:gd name="T37" fmla="*/ 263 h 271"/>
                    <a:gd name="T38" fmla="*/ 289 w 307"/>
                    <a:gd name="T39" fmla="*/ 241 h 271"/>
                    <a:gd name="T40" fmla="*/ 306 w 307"/>
                    <a:gd name="T41" fmla="*/ 191 h 271"/>
                    <a:gd name="T42" fmla="*/ 307 w 307"/>
                    <a:gd name="T43" fmla="*/ 164 h 271"/>
                    <a:gd name="T44" fmla="*/ 306 w 307"/>
                    <a:gd name="T45" fmla="*/ 131 h 271"/>
                    <a:gd name="T46" fmla="*/ 280 w 307"/>
                    <a:gd name="T47" fmla="*/ 72 h 271"/>
                    <a:gd name="T48" fmla="*/ 235 w 307"/>
                    <a:gd name="T49" fmla="*/ 27 h 271"/>
                    <a:gd name="T50" fmla="*/ 178 w 307"/>
                    <a:gd name="T51" fmla="*/ 3 h 271"/>
                    <a:gd name="T52" fmla="*/ 143 w 307"/>
                    <a:gd name="T53" fmla="*/ 0 h 2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1">
                      <a:moveTo>
                        <a:pt x="143" y="0"/>
                      </a:moveTo>
                      <a:lnTo>
                        <a:pt x="121" y="1"/>
                      </a:lnTo>
                      <a:lnTo>
                        <a:pt x="81" y="11"/>
                      </a:lnTo>
                      <a:lnTo>
                        <a:pt x="46" y="31"/>
                      </a:lnTo>
                      <a:lnTo>
                        <a:pt x="16" y="60"/>
                      </a:lnTo>
                      <a:lnTo>
                        <a:pt x="4" y="76"/>
                      </a:lnTo>
                      <a:lnTo>
                        <a:pt x="0" y="86"/>
                      </a:lnTo>
                      <a:lnTo>
                        <a:pt x="3" y="96"/>
                      </a:lnTo>
                      <a:lnTo>
                        <a:pt x="9" y="106"/>
                      </a:lnTo>
                      <a:lnTo>
                        <a:pt x="19" y="110"/>
                      </a:lnTo>
                      <a:lnTo>
                        <a:pt x="52" y="119"/>
                      </a:lnTo>
                      <a:lnTo>
                        <a:pt x="115" y="148"/>
                      </a:lnTo>
                      <a:lnTo>
                        <a:pt x="170" y="187"/>
                      </a:lnTo>
                      <a:lnTo>
                        <a:pt x="218" y="234"/>
                      </a:lnTo>
                      <a:lnTo>
                        <a:pt x="237" y="261"/>
                      </a:lnTo>
                      <a:lnTo>
                        <a:pt x="245" y="270"/>
                      </a:lnTo>
                      <a:lnTo>
                        <a:pt x="255" y="271"/>
                      </a:lnTo>
                      <a:lnTo>
                        <a:pt x="266" y="270"/>
                      </a:lnTo>
                      <a:lnTo>
                        <a:pt x="274" y="263"/>
                      </a:lnTo>
                      <a:lnTo>
                        <a:pt x="289" y="241"/>
                      </a:lnTo>
                      <a:lnTo>
                        <a:pt x="306" y="191"/>
                      </a:lnTo>
                      <a:lnTo>
                        <a:pt x="307" y="164"/>
                      </a:lnTo>
                      <a:lnTo>
                        <a:pt x="306" y="131"/>
                      </a:lnTo>
                      <a:lnTo>
                        <a:pt x="280" y="72"/>
                      </a:lnTo>
                      <a:lnTo>
                        <a:pt x="235" y="27"/>
                      </a:lnTo>
                      <a:lnTo>
                        <a:pt x="178" y="3"/>
                      </a:lnTo>
                      <a:lnTo>
                        <a:pt x="143" y="0"/>
                      </a:lnTo>
                      <a:close/>
                    </a:path>
                  </a:pathLst>
                </a:custGeom>
                <a:solidFill>
                  <a:srgbClr val="70D5E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3" name="Freeform 11">
                  <a:extLst>
                    <a:ext uri="{FF2B5EF4-FFF2-40B4-BE49-F238E27FC236}">
                      <a16:creationId xmlns:a16="http://schemas.microsoft.com/office/drawing/2014/main" id="{EEB598CB-04D3-444D-B57C-6E0F8C3F444E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612" y="947"/>
                  <a:ext cx="241" cy="246"/>
                </a:xfrm>
                <a:custGeom>
                  <a:avLst/>
                  <a:gdLst>
                    <a:gd name="T0" fmla="*/ 722 w 725"/>
                    <a:gd name="T1" fmla="*/ 313 h 737"/>
                    <a:gd name="T2" fmla="*/ 679 w 725"/>
                    <a:gd name="T3" fmla="*/ 187 h 737"/>
                    <a:gd name="T4" fmla="*/ 604 w 725"/>
                    <a:gd name="T5" fmla="*/ 90 h 737"/>
                    <a:gd name="T6" fmla="*/ 459 w 725"/>
                    <a:gd name="T7" fmla="*/ 13 h 737"/>
                    <a:gd name="T8" fmla="*/ 390 w 725"/>
                    <a:gd name="T9" fmla="*/ 1 h 737"/>
                    <a:gd name="T10" fmla="*/ 334 w 725"/>
                    <a:gd name="T11" fmla="*/ 1 h 737"/>
                    <a:gd name="T12" fmla="*/ 263 w 725"/>
                    <a:gd name="T13" fmla="*/ 13 h 737"/>
                    <a:gd name="T14" fmla="*/ 120 w 725"/>
                    <a:gd name="T15" fmla="*/ 92 h 737"/>
                    <a:gd name="T16" fmla="*/ 45 w 725"/>
                    <a:gd name="T17" fmla="*/ 188 h 737"/>
                    <a:gd name="T18" fmla="*/ 3 w 725"/>
                    <a:gd name="T19" fmla="*/ 313 h 737"/>
                    <a:gd name="T20" fmla="*/ 2 w 725"/>
                    <a:gd name="T21" fmla="*/ 399 h 737"/>
                    <a:gd name="T22" fmla="*/ 51 w 725"/>
                    <a:gd name="T23" fmla="*/ 543 h 737"/>
                    <a:gd name="T24" fmla="*/ 123 w 725"/>
                    <a:gd name="T25" fmla="*/ 630 h 737"/>
                    <a:gd name="T26" fmla="*/ 84 w 725"/>
                    <a:gd name="T27" fmla="*/ 687 h 737"/>
                    <a:gd name="T28" fmla="*/ 103 w 725"/>
                    <a:gd name="T29" fmla="*/ 729 h 737"/>
                    <a:gd name="T30" fmla="*/ 126 w 725"/>
                    <a:gd name="T31" fmla="*/ 737 h 737"/>
                    <a:gd name="T32" fmla="*/ 153 w 725"/>
                    <a:gd name="T33" fmla="*/ 727 h 737"/>
                    <a:gd name="T34" fmla="*/ 189 w 725"/>
                    <a:gd name="T35" fmla="*/ 677 h 737"/>
                    <a:gd name="T36" fmla="*/ 316 w 725"/>
                    <a:gd name="T37" fmla="*/ 719 h 737"/>
                    <a:gd name="T38" fmla="*/ 409 w 725"/>
                    <a:gd name="T39" fmla="*/ 719 h 737"/>
                    <a:gd name="T40" fmla="*/ 536 w 725"/>
                    <a:gd name="T41" fmla="*/ 677 h 737"/>
                    <a:gd name="T42" fmla="*/ 572 w 725"/>
                    <a:gd name="T43" fmla="*/ 727 h 737"/>
                    <a:gd name="T44" fmla="*/ 599 w 725"/>
                    <a:gd name="T45" fmla="*/ 737 h 737"/>
                    <a:gd name="T46" fmla="*/ 622 w 725"/>
                    <a:gd name="T47" fmla="*/ 729 h 737"/>
                    <a:gd name="T48" fmla="*/ 640 w 725"/>
                    <a:gd name="T49" fmla="*/ 687 h 737"/>
                    <a:gd name="T50" fmla="*/ 602 w 725"/>
                    <a:gd name="T51" fmla="*/ 630 h 737"/>
                    <a:gd name="T52" fmla="*/ 674 w 725"/>
                    <a:gd name="T53" fmla="*/ 543 h 737"/>
                    <a:gd name="T54" fmla="*/ 723 w 725"/>
                    <a:gd name="T55" fmla="*/ 399 h 737"/>
                    <a:gd name="T56" fmla="*/ 363 w 725"/>
                    <a:gd name="T57" fmla="*/ 619 h 737"/>
                    <a:gd name="T58" fmla="*/ 285 w 725"/>
                    <a:gd name="T59" fmla="*/ 608 h 737"/>
                    <a:gd name="T60" fmla="*/ 197 w 725"/>
                    <a:gd name="T61" fmla="*/ 561 h 737"/>
                    <a:gd name="T62" fmla="*/ 133 w 725"/>
                    <a:gd name="T63" fmla="*/ 484 h 737"/>
                    <a:gd name="T64" fmla="*/ 103 w 725"/>
                    <a:gd name="T65" fmla="*/ 386 h 737"/>
                    <a:gd name="T66" fmla="*/ 103 w 725"/>
                    <a:gd name="T67" fmla="*/ 328 h 737"/>
                    <a:gd name="T68" fmla="*/ 133 w 725"/>
                    <a:gd name="T69" fmla="*/ 237 h 737"/>
                    <a:gd name="T70" fmla="*/ 188 w 725"/>
                    <a:gd name="T71" fmla="*/ 166 h 737"/>
                    <a:gd name="T72" fmla="*/ 292 w 725"/>
                    <a:gd name="T73" fmla="*/ 110 h 737"/>
                    <a:gd name="T74" fmla="*/ 342 w 725"/>
                    <a:gd name="T75" fmla="*/ 102 h 737"/>
                    <a:gd name="T76" fmla="*/ 381 w 725"/>
                    <a:gd name="T77" fmla="*/ 102 h 737"/>
                    <a:gd name="T78" fmla="*/ 431 w 725"/>
                    <a:gd name="T79" fmla="*/ 109 h 737"/>
                    <a:gd name="T80" fmla="*/ 536 w 725"/>
                    <a:gd name="T81" fmla="*/ 166 h 737"/>
                    <a:gd name="T82" fmla="*/ 592 w 725"/>
                    <a:gd name="T83" fmla="*/ 237 h 737"/>
                    <a:gd name="T84" fmla="*/ 622 w 725"/>
                    <a:gd name="T85" fmla="*/ 328 h 737"/>
                    <a:gd name="T86" fmla="*/ 622 w 725"/>
                    <a:gd name="T87" fmla="*/ 386 h 737"/>
                    <a:gd name="T88" fmla="*/ 592 w 725"/>
                    <a:gd name="T89" fmla="*/ 484 h 737"/>
                    <a:gd name="T90" fmla="*/ 529 w 725"/>
                    <a:gd name="T91" fmla="*/ 561 h 737"/>
                    <a:gd name="T92" fmla="*/ 441 w 725"/>
                    <a:gd name="T93" fmla="*/ 608 h 737"/>
                    <a:gd name="T94" fmla="*/ 363 w 725"/>
                    <a:gd name="T95" fmla="*/ 619 h 7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725" h="737">
                      <a:moveTo>
                        <a:pt x="725" y="361"/>
                      </a:moveTo>
                      <a:lnTo>
                        <a:pt x="722" y="313"/>
                      </a:lnTo>
                      <a:lnTo>
                        <a:pt x="699" y="225"/>
                      </a:lnTo>
                      <a:lnTo>
                        <a:pt x="679" y="187"/>
                      </a:lnTo>
                      <a:lnTo>
                        <a:pt x="659" y="151"/>
                      </a:lnTo>
                      <a:lnTo>
                        <a:pt x="604" y="90"/>
                      </a:lnTo>
                      <a:lnTo>
                        <a:pt x="536" y="44"/>
                      </a:lnTo>
                      <a:lnTo>
                        <a:pt x="459" y="13"/>
                      </a:lnTo>
                      <a:lnTo>
                        <a:pt x="418" y="4"/>
                      </a:lnTo>
                      <a:lnTo>
                        <a:pt x="390" y="1"/>
                      </a:lnTo>
                      <a:lnTo>
                        <a:pt x="363" y="0"/>
                      </a:lnTo>
                      <a:lnTo>
                        <a:pt x="334" y="1"/>
                      </a:lnTo>
                      <a:lnTo>
                        <a:pt x="305" y="5"/>
                      </a:lnTo>
                      <a:lnTo>
                        <a:pt x="263" y="13"/>
                      </a:lnTo>
                      <a:lnTo>
                        <a:pt x="187" y="44"/>
                      </a:lnTo>
                      <a:lnTo>
                        <a:pt x="120" y="92"/>
                      </a:lnTo>
                      <a:lnTo>
                        <a:pt x="67" y="152"/>
                      </a:lnTo>
                      <a:lnTo>
                        <a:pt x="45" y="188"/>
                      </a:lnTo>
                      <a:lnTo>
                        <a:pt x="25" y="227"/>
                      </a:lnTo>
                      <a:lnTo>
                        <a:pt x="3" y="313"/>
                      </a:lnTo>
                      <a:lnTo>
                        <a:pt x="0" y="361"/>
                      </a:lnTo>
                      <a:lnTo>
                        <a:pt x="2" y="399"/>
                      </a:lnTo>
                      <a:lnTo>
                        <a:pt x="19" y="476"/>
                      </a:lnTo>
                      <a:lnTo>
                        <a:pt x="51" y="543"/>
                      </a:lnTo>
                      <a:lnTo>
                        <a:pt x="96" y="604"/>
                      </a:lnTo>
                      <a:lnTo>
                        <a:pt x="123" y="630"/>
                      </a:lnTo>
                      <a:lnTo>
                        <a:pt x="93" y="673"/>
                      </a:lnTo>
                      <a:lnTo>
                        <a:pt x="84" y="687"/>
                      </a:lnTo>
                      <a:lnTo>
                        <a:pt x="90" y="719"/>
                      </a:lnTo>
                      <a:lnTo>
                        <a:pt x="103" y="729"/>
                      </a:lnTo>
                      <a:lnTo>
                        <a:pt x="113" y="736"/>
                      </a:lnTo>
                      <a:lnTo>
                        <a:pt x="126" y="737"/>
                      </a:lnTo>
                      <a:lnTo>
                        <a:pt x="136" y="736"/>
                      </a:lnTo>
                      <a:lnTo>
                        <a:pt x="153" y="727"/>
                      </a:lnTo>
                      <a:lnTo>
                        <a:pt x="159" y="720"/>
                      </a:lnTo>
                      <a:lnTo>
                        <a:pt x="189" y="677"/>
                      </a:lnTo>
                      <a:lnTo>
                        <a:pt x="230" y="696"/>
                      </a:lnTo>
                      <a:lnTo>
                        <a:pt x="316" y="719"/>
                      </a:lnTo>
                      <a:lnTo>
                        <a:pt x="363" y="720"/>
                      </a:lnTo>
                      <a:lnTo>
                        <a:pt x="409" y="719"/>
                      </a:lnTo>
                      <a:lnTo>
                        <a:pt x="495" y="696"/>
                      </a:lnTo>
                      <a:lnTo>
                        <a:pt x="536" y="677"/>
                      </a:lnTo>
                      <a:lnTo>
                        <a:pt x="566" y="720"/>
                      </a:lnTo>
                      <a:lnTo>
                        <a:pt x="572" y="727"/>
                      </a:lnTo>
                      <a:lnTo>
                        <a:pt x="589" y="736"/>
                      </a:lnTo>
                      <a:lnTo>
                        <a:pt x="599" y="737"/>
                      </a:lnTo>
                      <a:lnTo>
                        <a:pt x="612" y="736"/>
                      </a:lnTo>
                      <a:lnTo>
                        <a:pt x="622" y="729"/>
                      </a:lnTo>
                      <a:lnTo>
                        <a:pt x="635" y="719"/>
                      </a:lnTo>
                      <a:lnTo>
                        <a:pt x="640" y="687"/>
                      </a:lnTo>
                      <a:lnTo>
                        <a:pt x="633" y="673"/>
                      </a:lnTo>
                      <a:lnTo>
                        <a:pt x="602" y="630"/>
                      </a:lnTo>
                      <a:lnTo>
                        <a:pt x="630" y="604"/>
                      </a:lnTo>
                      <a:lnTo>
                        <a:pt x="674" y="543"/>
                      </a:lnTo>
                      <a:lnTo>
                        <a:pt x="706" y="476"/>
                      </a:lnTo>
                      <a:lnTo>
                        <a:pt x="723" y="399"/>
                      </a:lnTo>
                      <a:lnTo>
                        <a:pt x="725" y="361"/>
                      </a:lnTo>
                      <a:close/>
                      <a:moveTo>
                        <a:pt x="363" y="619"/>
                      </a:moveTo>
                      <a:lnTo>
                        <a:pt x="335" y="619"/>
                      </a:lnTo>
                      <a:lnTo>
                        <a:pt x="285" y="608"/>
                      </a:lnTo>
                      <a:lnTo>
                        <a:pt x="239" y="589"/>
                      </a:lnTo>
                      <a:lnTo>
                        <a:pt x="197" y="561"/>
                      </a:lnTo>
                      <a:lnTo>
                        <a:pt x="161" y="526"/>
                      </a:lnTo>
                      <a:lnTo>
                        <a:pt x="133" y="484"/>
                      </a:lnTo>
                      <a:lnTo>
                        <a:pt x="113" y="438"/>
                      </a:lnTo>
                      <a:lnTo>
                        <a:pt x="103" y="386"/>
                      </a:lnTo>
                      <a:lnTo>
                        <a:pt x="101" y="361"/>
                      </a:lnTo>
                      <a:lnTo>
                        <a:pt x="103" y="328"/>
                      </a:lnTo>
                      <a:lnTo>
                        <a:pt x="120" y="266"/>
                      </a:lnTo>
                      <a:lnTo>
                        <a:pt x="133" y="237"/>
                      </a:lnTo>
                      <a:lnTo>
                        <a:pt x="149" y="211"/>
                      </a:lnTo>
                      <a:lnTo>
                        <a:pt x="188" y="166"/>
                      </a:lnTo>
                      <a:lnTo>
                        <a:pt x="237" y="133"/>
                      </a:lnTo>
                      <a:lnTo>
                        <a:pt x="292" y="110"/>
                      </a:lnTo>
                      <a:lnTo>
                        <a:pt x="322" y="105"/>
                      </a:lnTo>
                      <a:lnTo>
                        <a:pt x="342" y="102"/>
                      </a:lnTo>
                      <a:lnTo>
                        <a:pt x="363" y="100"/>
                      </a:lnTo>
                      <a:lnTo>
                        <a:pt x="381" y="102"/>
                      </a:lnTo>
                      <a:lnTo>
                        <a:pt x="400" y="103"/>
                      </a:lnTo>
                      <a:lnTo>
                        <a:pt x="431" y="109"/>
                      </a:lnTo>
                      <a:lnTo>
                        <a:pt x="487" y="132"/>
                      </a:lnTo>
                      <a:lnTo>
                        <a:pt x="536" y="166"/>
                      </a:lnTo>
                      <a:lnTo>
                        <a:pt x="576" y="211"/>
                      </a:lnTo>
                      <a:lnTo>
                        <a:pt x="592" y="237"/>
                      </a:lnTo>
                      <a:lnTo>
                        <a:pt x="605" y="264"/>
                      </a:lnTo>
                      <a:lnTo>
                        <a:pt x="622" y="328"/>
                      </a:lnTo>
                      <a:lnTo>
                        <a:pt x="624" y="361"/>
                      </a:lnTo>
                      <a:lnTo>
                        <a:pt x="622" y="386"/>
                      </a:lnTo>
                      <a:lnTo>
                        <a:pt x="612" y="438"/>
                      </a:lnTo>
                      <a:lnTo>
                        <a:pt x="592" y="484"/>
                      </a:lnTo>
                      <a:lnTo>
                        <a:pt x="563" y="526"/>
                      </a:lnTo>
                      <a:lnTo>
                        <a:pt x="529" y="561"/>
                      </a:lnTo>
                      <a:lnTo>
                        <a:pt x="487" y="589"/>
                      </a:lnTo>
                      <a:lnTo>
                        <a:pt x="441" y="608"/>
                      </a:lnTo>
                      <a:lnTo>
                        <a:pt x="389" y="619"/>
                      </a:lnTo>
                      <a:lnTo>
                        <a:pt x="363" y="619"/>
                      </a:lnTo>
                      <a:close/>
                    </a:path>
                  </a:pathLst>
                </a:custGeom>
                <a:solidFill>
                  <a:srgbClr val="70D5E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4" name="Freeform 12">
                  <a:extLst>
                    <a:ext uri="{FF2B5EF4-FFF2-40B4-BE49-F238E27FC236}">
                      <a16:creationId xmlns:a16="http://schemas.microsoft.com/office/drawing/2014/main" id="{A6864296-1FB1-4323-ACB1-5E27CBEDA55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16" y="1006"/>
                  <a:ext cx="70" cy="99"/>
                </a:xfrm>
                <a:custGeom>
                  <a:avLst/>
                  <a:gdLst>
                    <a:gd name="T0" fmla="*/ 194 w 209"/>
                    <a:gd name="T1" fmla="*/ 245 h 298"/>
                    <a:gd name="T2" fmla="*/ 95 w 209"/>
                    <a:gd name="T3" fmla="*/ 183 h 298"/>
                    <a:gd name="T4" fmla="*/ 91 w 209"/>
                    <a:gd name="T5" fmla="*/ 167 h 298"/>
                    <a:gd name="T6" fmla="*/ 78 w 209"/>
                    <a:gd name="T7" fmla="*/ 156 h 298"/>
                    <a:gd name="T8" fmla="*/ 83 w 209"/>
                    <a:gd name="T9" fmla="*/ 31 h 298"/>
                    <a:gd name="T10" fmla="*/ 82 w 209"/>
                    <a:gd name="T11" fmla="*/ 19 h 298"/>
                    <a:gd name="T12" fmla="*/ 66 w 209"/>
                    <a:gd name="T13" fmla="*/ 3 h 298"/>
                    <a:gd name="T14" fmla="*/ 54 w 209"/>
                    <a:gd name="T15" fmla="*/ 0 h 298"/>
                    <a:gd name="T16" fmla="*/ 43 w 209"/>
                    <a:gd name="T17" fmla="*/ 2 h 298"/>
                    <a:gd name="T18" fmla="*/ 27 w 209"/>
                    <a:gd name="T19" fmla="*/ 18 h 298"/>
                    <a:gd name="T20" fmla="*/ 26 w 209"/>
                    <a:gd name="T21" fmla="*/ 29 h 298"/>
                    <a:gd name="T22" fmla="*/ 20 w 209"/>
                    <a:gd name="T23" fmla="*/ 153 h 298"/>
                    <a:gd name="T24" fmla="*/ 11 w 209"/>
                    <a:gd name="T25" fmla="*/ 160 h 298"/>
                    <a:gd name="T26" fmla="*/ 1 w 209"/>
                    <a:gd name="T27" fmla="*/ 180 h 298"/>
                    <a:gd name="T28" fmla="*/ 0 w 209"/>
                    <a:gd name="T29" fmla="*/ 192 h 298"/>
                    <a:gd name="T30" fmla="*/ 1 w 209"/>
                    <a:gd name="T31" fmla="*/ 202 h 298"/>
                    <a:gd name="T32" fmla="*/ 8 w 209"/>
                    <a:gd name="T33" fmla="*/ 219 h 298"/>
                    <a:gd name="T34" fmla="*/ 21 w 209"/>
                    <a:gd name="T35" fmla="*/ 232 h 298"/>
                    <a:gd name="T36" fmla="*/ 39 w 209"/>
                    <a:gd name="T37" fmla="*/ 239 h 298"/>
                    <a:gd name="T38" fmla="*/ 49 w 209"/>
                    <a:gd name="T39" fmla="*/ 241 h 298"/>
                    <a:gd name="T40" fmla="*/ 59 w 209"/>
                    <a:gd name="T41" fmla="*/ 239 h 298"/>
                    <a:gd name="T42" fmla="*/ 69 w 209"/>
                    <a:gd name="T43" fmla="*/ 235 h 298"/>
                    <a:gd name="T44" fmla="*/ 164 w 209"/>
                    <a:gd name="T45" fmla="*/ 294 h 298"/>
                    <a:gd name="T46" fmla="*/ 171 w 209"/>
                    <a:gd name="T47" fmla="*/ 298 h 298"/>
                    <a:gd name="T48" fmla="*/ 180 w 209"/>
                    <a:gd name="T49" fmla="*/ 298 h 298"/>
                    <a:gd name="T50" fmla="*/ 187 w 209"/>
                    <a:gd name="T51" fmla="*/ 298 h 298"/>
                    <a:gd name="T52" fmla="*/ 199 w 209"/>
                    <a:gd name="T53" fmla="*/ 291 h 298"/>
                    <a:gd name="T54" fmla="*/ 205 w 209"/>
                    <a:gd name="T55" fmla="*/ 285 h 298"/>
                    <a:gd name="T56" fmla="*/ 209 w 209"/>
                    <a:gd name="T57" fmla="*/ 274 h 298"/>
                    <a:gd name="T58" fmla="*/ 203 w 209"/>
                    <a:gd name="T59" fmla="*/ 252 h 298"/>
                    <a:gd name="T60" fmla="*/ 194 w 209"/>
                    <a:gd name="T61" fmla="*/ 245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09" h="298">
                      <a:moveTo>
                        <a:pt x="194" y="245"/>
                      </a:moveTo>
                      <a:lnTo>
                        <a:pt x="95" y="183"/>
                      </a:lnTo>
                      <a:lnTo>
                        <a:pt x="91" y="167"/>
                      </a:lnTo>
                      <a:lnTo>
                        <a:pt x="78" y="156"/>
                      </a:lnTo>
                      <a:lnTo>
                        <a:pt x="83" y="31"/>
                      </a:lnTo>
                      <a:lnTo>
                        <a:pt x="82" y="19"/>
                      </a:lnTo>
                      <a:lnTo>
                        <a:pt x="66" y="3"/>
                      </a:lnTo>
                      <a:lnTo>
                        <a:pt x="54" y="0"/>
                      </a:lnTo>
                      <a:lnTo>
                        <a:pt x="43" y="2"/>
                      </a:lnTo>
                      <a:lnTo>
                        <a:pt x="27" y="18"/>
                      </a:lnTo>
                      <a:lnTo>
                        <a:pt x="26" y="29"/>
                      </a:lnTo>
                      <a:lnTo>
                        <a:pt x="20" y="153"/>
                      </a:lnTo>
                      <a:lnTo>
                        <a:pt x="11" y="160"/>
                      </a:lnTo>
                      <a:lnTo>
                        <a:pt x="1" y="180"/>
                      </a:lnTo>
                      <a:lnTo>
                        <a:pt x="0" y="192"/>
                      </a:lnTo>
                      <a:lnTo>
                        <a:pt x="1" y="202"/>
                      </a:lnTo>
                      <a:lnTo>
                        <a:pt x="8" y="219"/>
                      </a:lnTo>
                      <a:lnTo>
                        <a:pt x="21" y="232"/>
                      </a:lnTo>
                      <a:lnTo>
                        <a:pt x="39" y="239"/>
                      </a:lnTo>
                      <a:lnTo>
                        <a:pt x="49" y="241"/>
                      </a:lnTo>
                      <a:lnTo>
                        <a:pt x="59" y="239"/>
                      </a:lnTo>
                      <a:lnTo>
                        <a:pt x="69" y="235"/>
                      </a:lnTo>
                      <a:lnTo>
                        <a:pt x="164" y="294"/>
                      </a:lnTo>
                      <a:lnTo>
                        <a:pt x="171" y="298"/>
                      </a:lnTo>
                      <a:lnTo>
                        <a:pt x="180" y="298"/>
                      </a:lnTo>
                      <a:lnTo>
                        <a:pt x="187" y="298"/>
                      </a:lnTo>
                      <a:lnTo>
                        <a:pt x="199" y="291"/>
                      </a:lnTo>
                      <a:lnTo>
                        <a:pt x="205" y="285"/>
                      </a:lnTo>
                      <a:lnTo>
                        <a:pt x="209" y="274"/>
                      </a:lnTo>
                      <a:lnTo>
                        <a:pt x="203" y="252"/>
                      </a:lnTo>
                      <a:lnTo>
                        <a:pt x="194" y="245"/>
                      </a:lnTo>
                      <a:close/>
                    </a:path>
                  </a:pathLst>
                </a:custGeom>
                <a:solidFill>
                  <a:srgbClr val="70D5E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</p:grpSp>
      </p:grp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2A169967-0D2A-4B0D-9624-CAD6CBCA471A}"/>
              </a:ext>
            </a:extLst>
          </p:cNvPr>
          <p:cNvSpPr/>
          <p:nvPr/>
        </p:nvSpPr>
        <p:spPr>
          <a:xfrm>
            <a:off x="633413" y="4247994"/>
            <a:ext cx="5005387" cy="180975"/>
          </a:xfrm>
          <a:prstGeom prst="rect">
            <a:avLst/>
          </a:prstGeom>
          <a:solidFill>
            <a:srgbClr val="70D5EC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71B8840D-9E5D-44FD-BD15-695DC90E40BC}"/>
              </a:ext>
            </a:extLst>
          </p:cNvPr>
          <p:cNvSpPr/>
          <p:nvPr/>
        </p:nvSpPr>
        <p:spPr>
          <a:xfrm>
            <a:off x="260592" y="4447440"/>
            <a:ext cx="11436108" cy="162805"/>
          </a:xfrm>
          <a:prstGeom prst="rect">
            <a:avLst/>
          </a:prstGeom>
          <a:solidFill>
            <a:srgbClr val="70D5EC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E1E7FC89-C223-422E-A53B-DD3E2ADF0163}"/>
              </a:ext>
            </a:extLst>
          </p:cNvPr>
          <p:cNvSpPr/>
          <p:nvPr/>
        </p:nvSpPr>
        <p:spPr>
          <a:xfrm>
            <a:off x="304800" y="900229"/>
            <a:ext cx="12767546" cy="11227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200000"/>
              </a:lnSpc>
            </a:pPr>
            <a:r>
              <a:rPr lang="en-US" altLang="ko-KR" sz="1600" dirty="0">
                <a:solidFill>
                  <a:prstClr val="black">
                    <a:lumMod val="65000"/>
                    <a:lumOff val="35000"/>
                  </a:prstClr>
                </a:solidFill>
              </a:rPr>
              <a:t>This is the preprocessed dataset. It usually contains data related with customer purchase and personal information</a:t>
            </a:r>
          </a:p>
          <a:p>
            <a:pPr>
              <a:lnSpc>
                <a:spcPct val="200000"/>
              </a:lnSpc>
            </a:pPr>
            <a:endParaRPr lang="en-US" altLang="ko-KR" sz="16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200000"/>
              </a:lnSpc>
            </a:pPr>
            <a:endParaRPr lang="en-US" altLang="ko-KR" sz="16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200000"/>
              </a:lnSpc>
            </a:pPr>
            <a:endParaRPr lang="en-US" altLang="ko-KR" sz="16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200000"/>
              </a:lnSpc>
            </a:pPr>
            <a:endParaRPr lang="en-US" altLang="ko-KR" sz="16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200000"/>
              </a:lnSpc>
            </a:pPr>
            <a:endParaRPr lang="en-US" altLang="ko-KR" sz="16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200000"/>
              </a:lnSpc>
            </a:pPr>
            <a:endParaRPr lang="en-US" altLang="ko-KR" sz="16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200000"/>
              </a:lnSpc>
            </a:pPr>
            <a:endParaRPr lang="en-US" altLang="ko-KR" sz="16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200000"/>
              </a:lnSpc>
            </a:pPr>
            <a:endParaRPr lang="en-US" altLang="ko-KR" sz="16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dirty="0">
                <a:solidFill>
                  <a:prstClr val="black">
                    <a:lumMod val="65000"/>
                    <a:lumOff val="35000"/>
                  </a:prstClr>
                </a:solidFill>
              </a:rPr>
              <a:t>With this data, we will first start making clustering model using </a:t>
            </a:r>
            <a:r>
              <a:rPr lang="en-US" altLang="ko-KR" sz="1600" i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k-means clustering</a:t>
            </a:r>
            <a:endParaRPr lang="en-US" altLang="ko-KR" sz="1600" b="1" dirty="0">
              <a:solidFill>
                <a:prstClr val="black">
                  <a:lumMod val="65000"/>
                  <a:lumOff val="35000"/>
                </a:prstClr>
              </a:solidFill>
              <a:latin typeface="+mj-ea"/>
              <a:ea typeface="+mj-ea"/>
            </a:endParaRPr>
          </a:p>
          <a:p>
            <a:pPr>
              <a:lnSpc>
                <a:spcPct val="200000"/>
              </a:lnSpc>
            </a:pPr>
            <a:endParaRPr lang="en-US" altLang="ko-KR" sz="1600" i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8EA545B-569B-BBC0-95C0-867AD07A7C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650" y="2228581"/>
            <a:ext cx="11268654" cy="220038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5416589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D5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>
            <a:off x="0" y="-34787"/>
            <a:ext cx="12423913" cy="7051813"/>
            <a:chOff x="0" y="-18471"/>
            <a:chExt cx="12079224" cy="6748455"/>
          </a:xfrm>
        </p:grpSpPr>
        <p:sp>
          <p:nvSpPr>
            <p:cNvPr id="7" name="사각형: 둥근 한쪽 모서리 6">
              <a:extLst>
                <a:ext uri="{FF2B5EF4-FFF2-40B4-BE49-F238E27FC236}">
                  <a16:creationId xmlns:a16="http://schemas.microsoft.com/office/drawing/2014/main" id="{71E05BED-4C2B-4E7F-BA61-F313FA5A5967}"/>
                </a:ext>
              </a:extLst>
            </p:cNvPr>
            <p:cNvSpPr/>
            <p:nvPr/>
          </p:nvSpPr>
          <p:spPr>
            <a:xfrm flipV="1">
              <a:off x="0" y="0"/>
              <a:ext cx="12079224" cy="6729984"/>
            </a:xfrm>
            <a:prstGeom prst="round1Rect">
              <a:avLst>
                <a:gd name="adj" fmla="val 2760"/>
              </a:avLst>
            </a:prstGeom>
            <a:solidFill>
              <a:schemeClr val="bg1">
                <a:alpha val="30000"/>
              </a:schemeClr>
            </a:solidFill>
            <a:ln w="12700">
              <a:solidFill>
                <a:schemeClr val="bg1">
                  <a:alpha val="2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사각형: 둥근 한쪽 모서리 5">
              <a:extLst>
                <a:ext uri="{FF2B5EF4-FFF2-40B4-BE49-F238E27FC236}">
                  <a16:creationId xmlns:a16="http://schemas.microsoft.com/office/drawing/2014/main" id="{F9C8B8D8-464C-4696-AD42-E043A39F11F4}"/>
                </a:ext>
              </a:extLst>
            </p:cNvPr>
            <p:cNvSpPr/>
            <p:nvPr/>
          </p:nvSpPr>
          <p:spPr>
            <a:xfrm flipV="1">
              <a:off x="0" y="0"/>
              <a:ext cx="11887200" cy="6556248"/>
            </a:xfrm>
            <a:prstGeom prst="round1Rect">
              <a:avLst>
                <a:gd name="adj" fmla="val 3524"/>
              </a:avLst>
            </a:prstGeom>
            <a:solidFill>
              <a:schemeClr val="bg1"/>
            </a:solidFill>
            <a:ln>
              <a:noFill/>
            </a:ln>
            <a:effectLst>
              <a:outerShdw blurRad="177800" dist="635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>
                  <a:solidFill>
                    <a:prstClr val="white"/>
                  </a:solidFill>
                </a:rPr>
                <a:t>ㅇ</a:t>
              </a: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DE1A3A5A-9DE3-4FDC-B6DF-4B0D04D40DEF}"/>
                </a:ext>
              </a:extLst>
            </p:cNvPr>
            <p:cNvSpPr/>
            <p:nvPr/>
          </p:nvSpPr>
          <p:spPr>
            <a:xfrm>
              <a:off x="0" y="-18471"/>
              <a:ext cx="11887200" cy="79952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 latinLnBrk="0">
                <a:defRPr/>
              </a:pPr>
              <a:r>
                <a:rPr lang="en-US" altLang="ko-KR" sz="20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3. Clustering</a:t>
              </a:r>
              <a:r>
                <a:rPr lang="ko-KR" altLang="en-US" sz="20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</a:t>
              </a:r>
              <a:r>
                <a:rPr lang="en-US" altLang="ko-KR" sz="20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(k-means clustering)</a:t>
              </a:r>
            </a:p>
          </p:txBody>
        </p:sp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852A8B15-DA56-4E6C-9107-418529756162}"/>
                </a:ext>
              </a:extLst>
            </p:cNvPr>
            <p:cNvSpPr/>
            <p:nvPr/>
          </p:nvSpPr>
          <p:spPr>
            <a:xfrm rot="10800000" flipV="1">
              <a:off x="11444700" y="264652"/>
              <a:ext cx="252000" cy="252000"/>
            </a:xfrm>
            <a:prstGeom prst="roundRect">
              <a:avLst/>
            </a:prstGeom>
            <a:solidFill>
              <a:srgbClr val="70D5EC"/>
            </a:solidFill>
            <a:ln>
              <a:noFill/>
            </a:ln>
            <a:effectLst>
              <a:outerShdw blurRad="50800" dist="38100" dir="5400000" algn="t" rotWithShape="0">
                <a:srgbClr val="70D5EC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>
                  <a:solidFill>
                    <a:prstClr val="white"/>
                  </a:solidFill>
                </a:rPr>
                <a:t>X</a:t>
              </a:r>
              <a:endParaRPr lang="ko-KR" altLang="en-US" sz="1050" dirty="0">
                <a:solidFill>
                  <a:prstClr val="white"/>
                </a:solidFill>
              </a:endParaRPr>
            </a:p>
          </p:txBody>
        </p: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7195719F-5149-471E-984D-09D556E4895C}"/>
                </a:ext>
              </a:extLst>
            </p:cNvPr>
            <p:cNvGrpSpPr/>
            <p:nvPr/>
          </p:nvGrpSpPr>
          <p:grpSpPr>
            <a:xfrm>
              <a:off x="11053053" y="264652"/>
              <a:ext cx="252000" cy="252000"/>
              <a:chOff x="11053053" y="175752"/>
              <a:chExt cx="252000" cy="252000"/>
            </a:xfrm>
          </p:grpSpPr>
          <p:sp>
            <p:nvSpPr>
              <p:cNvPr id="28" name="사각형: 둥근 모서리 27">
                <a:extLst>
                  <a:ext uri="{FF2B5EF4-FFF2-40B4-BE49-F238E27FC236}">
                    <a16:creationId xmlns:a16="http://schemas.microsoft.com/office/drawing/2014/main" id="{30A3868D-69D9-4D60-BE18-2184853101CB}"/>
                  </a:ext>
                </a:extLst>
              </p:cNvPr>
              <p:cNvSpPr/>
              <p:nvPr/>
            </p:nvSpPr>
            <p:spPr>
              <a:xfrm rot="10800000" flipV="1">
                <a:off x="11053053" y="175752"/>
                <a:ext cx="252000" cy="252000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 dirty="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2" name="Group 8">
                <a:extLst>
                  <a:ext uri="{FF2B5EF4-FFF2-40B4-BE49-F238E27FC236}">
                    <a16:creationId xmlns:a16="http://schemas.microsoft.com/office/drawing/2014/main" id="{AEBD1F02-B83C-4E35-94E5-8B919FF573D7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1112867" y="231488"/>
                <a:ext cx="132372" cy="140525"/>
                <a:chOff x="4594" y="900"/>
                <a:chExt cx="276" cy="293"/>
              </a:xfrm>
              <a:solidFill>
                <a:schemeClr val="tx1">
                  <a:lumMod val="50000"/>
                  <a:lumOff val="50000"/>
                </a:schemeClr>
              </a:solidFill>
            </p:grpSpPr>
            <p:sp>
              <p:nvSpPr>
                <p:cNvPr id="21" name="Freeform 9">
                  <a:extLst>
                    <a:ext uri="{FF2B5EF4-FFF2-40B4-BE49-F238E27FC236}">
                      <a16:creationId xmlns:a16="http://schemas.microsoft.com/office/drawing/2014/main" id="{5D083AC8-1964-4443-B936-637541132CA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94" y="900"/>
                  <a:ext cx="102" cy="91"/>
                </a:xfrm>
                <a:custGeom>
                  <a:avLst/>
                  <a:gdLst>
                    <a:gd name="T0" fmla="*/ 72 w 307"/>
                    <a:gd name="T1" fmla="*/ 263 h 273"/>
                    <a:gd name="T2" fmla="*/ 91 w 307"/>
                    <a:gd name="T3" fmla="*/ 236 h 273"/>
                    <a:gd name="T4" fmla="*/ 139 w 307"/>
                    <a:gd name="T5" fmla="*/ 187 h 273"/>
                    <a:gd name="T6" fmla="*/ 193 w 307"/>
                    <a:gd name="T7" fmla="*/ 148 h 273"/>
                    <a:gd name="T8" fmla="*/ 255 w 307"/>
                    <a:gd name="T9" fmla="*/ 119 h 273"/>
                    <a:gd name="T10" fmla="*/ 290 w 307"/>
                    <a:gd name="T11" fmla="*/ 110 h 273"/>
                    <a:gd name="T12" fmla="*/ 299 w 307"/>
                    <a:gd name="T13" fmla="*/ 106 h 273"/>
                    <a:gd name="T14" fmla="*/ 305 w 307"/>
                    <a:gd name="T15" fmla="*/ 97 h 273"/>
                    <a:gd name="T16" fmla="*/ 307 w 307"/>
                    <a:gd name="T17" fmla="*/ 87 h 273"/>
                    <a:gd name="T18" fmla="*/ 303 w 307"/>
                    <a:gd name="T19" fmla="*/ 77 h 273"/>
                    <a:gd name="T20" fmla="*/ 292 w 307"/>
                    <a:gd name="T21" fmla="*/ 60 h 273"/>
                    <a:gd name="T22" fmla="*/ 263 w 307"/>
                    <a:gd name="T23" fmla="*/ 33 h 273"/>
                    <a:gd name="T24" fmla="*/ 227 w 307"/>
                    <a:gd name="T25" fmla="*/ 13 h 273"/>
                    <a:gd name="T26" fmla="*/ 186 w 307"/>
                    <a:gd name="T27" fmla="*/ 1 h 273"/>
                    <a:gd name="T28" fmla="*/ 165 w 307"/>
                    <a:gd name="T29" fmla="*/ 0 h 273"/>
                    <a:gd name="T30" fmla="*/ 131 w 307"/>
                    <a:gd name="T31" fmla="*/ 3 h 273"/>
                    <a:gd name="T32" fmla="*/ 72 w 307"/>
                    <a:gd name="T33" fmla="*/ 27 h 273"/>
                    <a:gd name="T34" fmla="*/ 27 w 307"/>
                    <a:gd name="T35" fmla="*/ 72 h 273"/>
                    <a:gd name="T36" fmla="*/ 3 w 307"/>
                    <a:gd name="T37" fmla="*/ 131 h 273"/>
                    <a:gd name="T38" fmla="*/ 0 w 307"/>
                    <a:gd name="T39" fmla="*/ 164 h 273"/>
                    <a:gd name="T40" fmla="*/ 1 w 307"/>
                    <a:gd name="T41" fmla="*/ 192 h 273"/>
                    <a:gd name="T42" fmla="*/ 20 w 307"/>
                    <a:gd name="T43" fmla="*/ 243 h 273"/>
                    <a:gd name="T44" fmla="*/ 36 w 307"/>
                    <a:gd name="T45" fmla="*/ 266 h 273"/>
                    <a:gd name="T46" fmla="*/ 43 w 307"/>
                    <a:gd name="T47" fmla="*/ 273 h 273"/>
                    <a:gd name="T48" fmla="*/ 53 w 307"/>
                    <a:gd name="T49" fmla="*/ 273 h 273"/>
                    <a:gd name="T50" fmla="*/ 65 w 307"/>
                    <a:gd name="T51" fmla="*/ 271 h 273"/>
                    <a:gd name="T52" fmla="*/ 72 w 307"/>
                    <a:gd name="T53" fmla="*/ 263 h 2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3">
                      <a:moveTo>
                        <a:pt x="72" y="263"/>
                      </a:moveTo>
                      <a:lnTo>
                        <a:pt x="91" y="236"/>
                      </a:lnTo>
                      <a:lnTo>
                        <a:pt x="139" y="187"/>
                      </a:lnTo>
                      <a:lnTo>
                        <a:pt x="193" y="148"/>
                      </a:lnTo>
                      <a:lnTo>
                        <a:pt x="255" y="119"/>
                      </a:lnTo>
                      <a:lnTo>
                        <a:pt x="290" y="110"/>
                      </a:lnTo>
                      <a:lnTo>
                        <a:pt x="299" y="106"/>
                      </a:lnTo>
                      <a:lnTo>
                        <a:pt x="305" y="97"/>
                      </a:lnTo>
                      <a:lnTo>
                        <a:pt x="307" y="87"/>
                      </a:lnTo>
                      <a:lnTo>
                        <a:pt x="303" y="77"/>
                      </a:lnTo>
                      <a:lnTo>
                        <a:pt x="292" y="60"/>
                      </a:lnTo>
                      <a:lnTo>
                        <a:pt x="263" y="33"/>
                      </a:lnTo>
                      <a:lnTo>
                        <a:pt x="227" y="13"/>
                      </a:lnTo>
                      <a:lnTo>
                        <a:pt x="186" y="1"/>
                      </a:lnTo>
                      <a:lnTo>
                        <a:pt x="165" y="0"/>
                      </a:lnTo>
                      <a:lnTo>
                        <a:pt x="131" y="3"/>
                      </a:lnTo>
                      <a:lnTo>
                        <a:pt x="72" y="27"/>
                      </a:lnTo>
                      <a:lnTo>
                        <a:pt x="27" y="72"/>
                      </a:lnTo>
                      <a:lnTo>
                        <a:pt x="3" y="131"/>
                      </a:lnTo>
                      <a:lnTo>
                        <a:pt x="0" y="164"/>
                      </a:lnTo>
                      <a:lnTo>
                        <a:pt x="1" y="192"/>
                      </a:lnTo>
                      <a:lnTo>
                        <a:pt x="20" y="243"/>
                      </a:lnTo>
                      <a:lnTo>
                        <a:pt x="36" y="266"/>
                      </a:lnTo>
                      <a:lnTo>
                        <a:pt x="43" y="273"/>
                      </a:lnTo>
                      <a:lnTo>
                        <a:pt x="53" y="273"/>
                      </a:lnTo>
                      <a:lnTo>
                        <a:pt x="65" y="271"/>
                      </a:lnTo>
                      <a:lnTo>
                        <a:pt x="72" y="263"/>
                      </a:lnTo>
                      <a:close/>
                    </a:path>
                  </a:pathLst>
                </a:custGeom>
                <a:solidFill>
                  <a:srgbClr val="70D5E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2" name="Freeform 10">
                  <a:extLst>
                    <a:ext uri="{FF2B5EF4-FFF2-40B4-BE49-F238E27FC236}">
                      <a16:creationId xmlns:a16="http://schemas.microsoft.com/office/drawing/2014/main" id="{9D800F43-DF2D-4198-8E75-ACA0153BD07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8" y="900"/>
                  <a:ext cx="102" cy="90"/>
                </a:xfrm>
                <a:custGeom>
                  <a:avLst/>
                  <a:gdLst>
                    <a:gd name="T0" fmla="*/ 143 w 307"/>
                    <a:gd name="T1" fmla="*/ 0 h 271"/>
                    <a:gd name="T2" fmla="*/ 121 w 307"/>
                    <a:gd name="T3" fmla="*/ 1 h 271"/>
                    <a:gd name="T4" fmla="*/ 81 w 307"/>
                    <a:gd name="T5" fmla="*/ 11 h 271"/>
                    <a:gd name="T6" fmla="*/ 46 w 307"/>
                    <a:gd name="T7" fmla="*/ 31 h 271"/>
                    <a:gd name="T8" fmla="*/ 16 w 307"/>
                    <a:gd name="T9" fmla="*/ 60 h 271"/>
                    <a:gd name="T10" fmla="*/ 4 w 307"/>
                    <a:gd name="T11" fmla="*/ 76 h 271"/>
                    <a:gd name="T12" fmla="*/ 0 w 307"/>
                    <a:gd name="T13" fmla="*/ 86 h 271"/>
                    <a:gd name="T14" fmla="*/ 3 w 307"/>
                    <a:gd name="T15" fmla="*/ 96 h 271"/>
                    <a:gd name="T16" fmla="*/ 9 w 307"/>
                    <a:gd name="T17" fmla="*/ 106 h 271"/>
                    <a:gd name="T18" fmla="*/ 19 w 307"/>
                    <a:gd name="T19" fmla="*/ 110 h 271"/>
                    <a:gd name="T20" fmla="*/ 52 w 307"/>
                    <a:gd name="T21" fmla="*/ 119 h 271"/>
                    <a:gd name="T22" fmla="*/ 115 w 307"/>
                    <a:gd name="T23" fmla="*/ 148 h 271"/>
                    <a:gd name="T24" fmla="*/ 170 w 307"/>
                    <a:gd name="T25" fmla="*/ 187 h 271"/>
                    <a:gd name="T26" fmla="*/ 218 w 307"/>
                    <a:gd name="T27" fmla="*/ 234 h 271"/>
                    <a:gd name="T28" fmla="*/ 237 w 307"/>
                    <a:gd name="T29" fmla="*/ 261 h 271"/>
                    <a:gd name="T30" fmla="*/ 245 w 307"/>
                    <a:gd name="T31" fmla="*/ 270 h 271"/>
                    <a:gd name="T32" fmla="*/ 255 w 307"/>
                    <a:gd name="T33" fmla="*/ 271 h 271"/>
                    <a:gd name="T34" fmla="*/ 266 w 307"/>
                    <a:gd name="T35" fmla="*/ 270 h 271"/>
                    <a:gd name="T36" fmla="*/ 274 w 307"/>
                    <a:gd name="T37" fmla="*/ 263 h 271"/>
                    <a:gd name="T38" fmla="*/ 289 w 307"/>
                    <a:gd name="T39" fmla="*/ 241 h 271"/>
                    <a:gd name="T40" fmla="*/ 306 w 307"/>
                    <a:gd name="T41" fmla="*/ 191 h 271"/>
                    <a:gd name="T42" fmla="*/ 307 w 307"/>
                    <a:gd name="T43" fmla="*/ 164 h 271"/>
                    <a:gd name="T44" fmla="*/ 306 w 307"/>
                    <a:gd name="T45" fmla="*/ 131 h 271"/>
                    <a:gd name="T46" fmla="*/ 280 w 307"/>
                    <a:gd name="T47" fmla="*/ 72 h 271"/>
                    <a:gd name="T48" fmla="*/ 235 w 307"/>
                    <a:gd name="T49" fmla="*/ 27 h 271"/>
                    <a:gd name="T50" fmla="*/ 178 w 307"/>
                    <a:gd name="T51" fmla="*/ 3 h 271"/>
                    <a:gd name="T52" fmla="*/ 143 w 307"/>
                    <a:gd name="T53" fmla="*/ 0 h 2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1">
                      <a:moveTo>
                        <a:pt x="143" y="0"/>
                      </a:moveTo>
                      <a:lnTo>
                        <a:pt x="121" y="1"/>
                      </a:lnTo>
                      <a:lnTo>
                        <a:pt x="81" y="11"/>
                      </a:lnTo>
                      <a:lnTo>
                        <a:pt x="46" y="31"/>
                      </a:lnTo>
                      <a:lnTo>
                        <a:pt x="16" y="60"/>
                      </a:lnTo>
                      <a:lnTo>
                        <a:pt x="4" y="76"/>
                      </a:lnTo>
                      <a:lnTo>
                        <a:pt x="0" y="86"/>
                      </a:lnTo>
                      <a:lnTo>
                        <a:pt x="3" y="96"/>
                      </a:lnTo>
                      <a:lnTo>
                        <a:pt x="9" y="106"/>
                      </a:lnTo>
                      <a:lnTo>
                        <a:pt x="19" y="110"/>
                      </a:lnTo>
                      <a:lnTo>
                        <a:pt x="52" y="119"/>
                      </a:lnTo>
                      <a:lnTo>
                        <a:pt x="115" y="148"/>
                      </a:lnTo>
                      <a:lnTo>
                        <a:pt x="170" y="187"/>
                      </a:lnTo>
                      <a:lnTo>
                        <a:pt x="218" y="234"/>
                      </a:lnTo>
                      <a:lnTo>
                        <a:pt x="237" y="261"/>
                      </a:lnTo>
                      <a:lnTo>
                        <a:pt x="245" y="270"/>
                      </a:lnTo>
                      <a:lnTo>
                        <a:pt x="255" y="271"/>
                      </a:lnTo>
                      <a:lnTo>
                        <a:pt x="266" y="270"/>
                      </a:lnTo>
                      <a:lnTo>
                        <a:pt x="274" y="263"/>
                      </a:lnTo>
                      <a:lnTo>
                        <a:pt x="289" y="241"/>
                      </a:lnTo>
                      <a:lnTo>
                        <a:pt x="306" y="191"/>
                      </a:lnTo>
                      <a:lnTo>
                        <a:pt x="307" y="164"/>
                      </a:lnTo>
                      <a:lnTo>
                        <a:pt x="306" y="131"/>
                      </a:lnTo>
                      <a:lnTo>
                        <a:pt x="280" y="72"/>
                      </a:lnTo>
                      <a:lnTo>
                        <a:pt x="235" y="27"/>
                      </a:lnTo>
                      <a:lnTo>
                        <a:pt x="178" y="3"/>
                      </a:lnTo>
                      <a:lnTo>
                        <a:pt x="143" y="0"/>
                      </a:lnTo>
                      <a:close/>
                    </a:path>
                  </a:pathLst>
                </a:custGeom>
                <a:solidFill>
                  <a:srgbClr val="70D5E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3" name="Freeform 11">
                  <a:extLst>
                    <a:ext uri="{FF2B5EF4-FFF2-40B4-BE49-F238E27FC236}">
                      <a16:creationId xmlns:a16="http://schemas.microsoft.com/office/drawing/2014/main" id="{EEB598CB-04D3-444D-B57C-6E0F8C3F444E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612" y="947"/>
                  <a:ext cx="241" cy="246"/>
                </a:xfrm>
                <a:custGeom>
                  <a:avLst/>
                  <a:gdLst>
                    <a:gd name="T0" fmla="*/ 722 w 725"/>
                    <a:gd name="T1" fmla="*/ 313 h 737"/>
                    <a:gd name="T2" fmla="*/ 679 w 725"/>
                    <a:gd name="T3" fmla="*/ 187 h 737"/>
                    <a:gd name="T4" fmla="*/ 604 w 725"/>
                    <a:gd name="T5" fmla="*/ 90 h 737"/>
                    <a:gd name="T6" fmla="*/ 459 w 725"/>
                    <a:gd name="T7" fmla="*/ 13 h 737"/>
                    <a:gd name="T8" fmla="*/ 390 w 725"/>
                    <a:gd name="T9" fmla="*/ 1 h 737"/>
                    <a:gd name="T10" fmla="*/ 334 w 725"/>
                    <a:gd name="T11" fmla="*/ 1 h 737"/>
                    <a:gd name="T12" fmla="*/ 263 w 725"/>
                    <a:gd name="T13" fmla="*/ 13 h 737"/>
                    <a:gd name="T14" fmla="*/ 120 w 725"/>
                    <a:gd name="T15" fmla="*/ 92 h 737"/>
                    <a:gd name="T16" fmla="*/ 45 w 725"/>
                    <a:gd name="T17" fmla="*/ 188 h 737"/>
                    <a:gd name="T18" fmla="*/ 3 w 725"/>
                    <a:gd name="T19" fmla="*/ 313 h 737"/>
                    <a:gd name="T20" fmla="*/ 2 w 725"/>
                    <a:gd name="T21" fmla="*/ 399 h 737"/>
                    <a:gd name="T22" fmla="*/ 51 w 725"/>
                    <a:gd name="T23" fmla="*/ 543 h 737"/>
                    <a:gd name="T24" fmla="*/ 123 w 725"/>
                    <a:gd name="T25" fmla="*/ 630 h 737"/>
                    <a:gd name="T26" fmla="*/ 84 w 725"/>
                    <a:gd name="T27" fmla="*/ 687 h 737"/>
                    <a:gd name="T28" fmla="*/ 103 w 725"/>
                    <a:gd name="T29" fmla="*/ 729 h 737"/>
                    <a:gd name="T30" fmla="*/ 126 w 725"/>
                    <a:gd name="T31" fmla="*/ 737 h 737"/>
                    <a:gd name="T32" fmla="*/ 153 w 725"/>
                    <a:gd name="T33" fmla="*/ 727 h 737"/>
                    <a:gd name="T34" fmla="*/ 189 w 725"/>
                    <a:gd name="T35" fmla="*/ 677 h 737"/>
                    <a:gd name="T36" fmla="*/ 316 w 725"/>
                    <a:gd name="T37" fmla="*/ 719 h 737"/>
                    <a:gd name="T38" fmla="*/ 409 w 725"/>
                    <a:gd name="T39" fmla="*/ 719 h 737"/>
                    <a:gd name="T40" fmla="*/ 536 w 725"/>
                    <a:gd name="T41" fmla="*/ 677 h 737"/>
                    <a:gd name="T42" fmla="*/ 572 w 725"/>
                    <a:gd name="T43" fmla="*/ 727 h 737"/>
                    <a:gd name="T44" fmla="*/ 599 w 725"/>
                    <a:gd name="T45" fmla="*/ 737 h 737"/>
                    <a:gd name="T46" fmla="*/ 622 w 725"/>
                    <a:gd name="T47" fmla="*/ 729 h 737"/>
                    <a:gd name="T48" fmla="*/ 640 w 725"/>
                    <a:gd name="T49" fmla="*/ 687 h 737"/>
                    <a:gd name="T50" fmla="*/ 602 w 725"/>
                    <a:gd name="T51" fmla="*/ 630 h 737"/>
                    <a:gd name="T52" fmla="*/ 674 w 725"/>
                    <a:gd name="T53" fmla="*/ 543 h 737"/>
                    <a:gd name="T54" fmla="*/ 723 w 725"/>
                    <a:gd name="T55" fmla="*/ 399 h 737"/>
                    <a:gd name="T56" fmla="*/ 363 w 725"/>
                    <a:gd name="T57" fmla="*/ 619 h 737"/>
                    <a:gd name="T58" fmla="*/ 285 w 725"/>
                    <a:gd name="T59" fmla="*/ 608 h 737"/>
                    <a:gd name="T60" fmla="*/ 197 w 725"/>
                    <a:gd name="T61" fmla="*/ 561 h 737"/>
                    <a:gd name="T62" fmla="*/ 133 w 725"/>
                    <a:gd name="T63" fmla="*/ 484 h 737"/>
                    <a:gd name="T64" fmla="*/ 103 w 725"/>
                    <a:gd name="T65" fmla="*/ 386 h 737"/>
                    <a:gd name="T66" fmla="*/ 103 w 725"/>
                    <a:gd name="T67" fmla="*/ 328 h 737"/>
                    <a:gd name="T68" fmla="*/ 133 w 725"/>
                    <a:gd name="T69" fmla="*/ 237 h 737"/>
                    <a:gd name="T70" fmla="*/ 188 w 725"/>
                    <a:gd name="T71" fmla="*/ 166 h 737"/>
                    <a:gd name="T72" fmla="*/ 292 w 725"/>
                    <a:gd name="T73" fmla="*/ 110 h 737"/>
                    <a:gd name="T74" fmla="*/ 342 w 725"/>
                    <a:gd name="T75" fmla="*/ 102 h 737"/>
                    <a:gd name="T76" fmla="*/ 381 w 725"/>
                    <a:gd name="T77" fmla="*/ 102 h 737"/>
                    <a:gd name="T78" fmla="*/ 431 w 725"/>
                    <a:gd name="T79" fmla="*/ 109 h 737"/>
                    <a:gd name="T80" fmla="*/ 536 w 725"/>
                    <a:gd name="T81" fmla="*/ 166 h 737"/>
                    <a:gd name="T82" fmla="*/ 592 w 725"/>
                    <a:gd name="T83" fmla="*/ 237 h 737"/>
                    <a:gd name="T84" fmla="*/ 622 w 725"/>
                    <a:gd name="T85" fmla="*/ 328 h 737"/>
                    <a:gd name="T86" fmla="*/ 622 w 725"/>
                    <a:gd name="T87" fmla="*/ 386 h 737"/>
                    <a:gd name="T88" fmla="*/ 592 w 725"/>
                    <a:gd name="T89" fmla="*/ 484 h 737"/>
                    <a:gd name="T90" fmla="*/ 529 w 725"/>
                    <a:gd name="T91" fmla="*/ 561 h 737"/>
                    <a:gd name="T92" fmla="*/ 441 w 725"/>
                    <a:gd name="T93" fmla="*/ 608 h 737"/>
                    <a:gd name="T94" fmla="*/ 363 w 725"/>
                    <a:gd name="T95" fmla="*/ 619 h 7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725" h="737">
                      <a:moveTo>
                        <a:pt x="725" y="361"/>
                      </a:moveTo>
                      <a:lnTo>
                        <a:pt x="722" y="313"/>
                      </a:lnTo>
                      <a:lnTo>
                        <a:pt x="699" y="225"/>
                      </a:lnTo>
                      <a:lnTo>
                        <a:pt x="679" y="187"/>
                      </a:lnTo>
                      <a:lnTo>
                        <a:pt x="659" y="151"/>
                      </a:lnTo>
                      <a:lnTo>
                        <a:pt x="604" y="90"/>
                      </a:lnTo>
                      <a:lnTo>
                        <a:pt x="536" y="44"/>
                      </a:lnTo>
                      <a:lnTo>
                        <a:pt x="459" y="13"/>
                      </a:lnTo>
                      <a:lnTo>
                        <a:pt x="418" y="4"/>
                      </a:lnTo>
                      <a:lnTo>
                        <a:pt x="390" y="1"/>
                      </a:lnTo>
                      <a:lnTo>
                        <a:pt x="363" y="0"/>
                      </a:lnTo>
                      <a:lnTo>
                        <a:pt x="334" y="1"/>
                      </a:lnTo>
                      <a:lnTo>
                        <a:pt x="305" y="5"/>
                      </a:lnTo>
                      <a:lnTo>
                        <a:pt x="263" y="13"/>
                      </a:lnTo>
                      <a:lnTo>
                        <a:pt x="187" y="44"/>
                      </a:lnTo>
                      <a:lnTo>
                        <a:pt x="120" y="92"/>
                      </a:lnTo>
                      <a:lnTo>
                        <a:pt x="67" y="152"/>
                      </a:lnTo>
                      <a:lnTo>
                        <a:pt x="45" y="188"/>
                      </a:lnTo>
                      <a:lnTo>
                        <a:pt x="25" y="227"/>
                      </a:lnTo>
                      <a:lnTo>
                        <a:pt x="3" y="313"/>
                      </a:lnTo>
                      <a:lnTo>
                        <a:pt x="0" y="361"/>
                      </a:lnTo>
                      <a:lnTo>
                        <a:pt x="2" y="399"/>
                      </a:lnTo>
                      <a:lnTo>
                        <a:pt x="19" y="476"/>
                      </a:lnTo>
                      <a:lnTo>
                        <a:pt x="51" y="543"/>
                      </a:lnTo>
                      <a:lnTo>
                        <a:pt x="96" y="604"/>
                      </a:lnTo>
                      <a:lnTo>
                        <a:pt x="123" y="630"/>
                      </a:lnTo>
                      <a:lnTo>
                        <a:pt x="93" y="673"/>
                      </a:lnTo>
                      <a:lnTo>
                        <a:pt x="84" y="687"/>
                      </a:lnTo>
                      <a:lnTo>
                        <a:pt x="90" y="719"/>
                      </a:lnTo>
                      <a:lnTo>
                        <a:pt x="103" y="729"/>
                      </a:lnTo>
                      <a:lnTo>
                        <a:pt x="113" y="736"/>
                      </a:lnTo>
                      <a:lnTo>
                        <a:pt x="126" y="737"/>
                      </a:lnTo>
                      <a:lnTo>
                        <a:pt x="136" y="736"/>
                      </a:lnTo>
                      <a:lnTo>
                        <a:pt x="153" y="727"/>
                      </a:lnTo>
                      <a:lnTo>
                        <a:pt x="159" y="720"/>
                      </a:lnTo>
                      <a:lnTo>
                        <a:pt x="189" y="677"/>
                      </a:lnTo>
                      <a:lnTo>
                        <a:pt x="230" y="696"/>
                      </a:lnTo>
                      <a:lnTo>
                        <a:pt x="316" y="719"/>
                      </a:lnTo>
                      <a:lnTo>
                        <a:pt x="363" y="720"/>
                      </a:lnTo>
                      <a:lnTo>
                        <a:pt x="409" y="719"/>
                      </a:lnTo>
                      <a:lnTo>
                        <a:pt x="495" y="696"/>
                      </a:lnTo>
                      <a:lnTo>
                        <a:pt x="536" y="677"/>
                      </a:lnTo>
                      <a:lnTo>
                        <a:pt x="566" y="720"/>
                      </a:lnTo>
                      <a:lnTo>
                        <a:pt x="572" y="727"/>
                      </a:lnTo>
                      <a:lnTo>
                        <a:pt x="589" y="736"/>
                      </a:lnTo>
                      <a:lnTo>
                        <a:pt x="599" y="737"/>
                      </a:lnTo>
                      <a:lnTo>
                        <a:pt x="612" y="736"/>
                      </a:lnTo>
                      <a:lnTo>
                        <a:pt x="622" y="729"/>
                      </a:lnTo>
                      <a:lnTo>
                        <a:pt x="635" y="719"/>
                      </a:lnTo>
                      <a:lnTo>
                        <a:pt x="640" y="687"/>
                      </a:lnTo>
                      <a:lnTo>
                        <a:pt x="633" y="673"/>
                      </a:lnTo>
                      <a:lnTo>
                        <a:pt x="602" y="630"/>
                      </a:lnTo>
                      <a:lnTo>
                        <a:pt x="630" y="604"/>
                      </a:lnTo>
                      <a:lnTo>
                        <a:pt x="674" y="543"/>
                      </a:lnTo>
                      <a:lnTo>
                        <a:pt x="706" y="476"/>
                      </a:lnTo>
                      <a:lnTo>
                        <a:pt x="723" y="399"/>
                      </a:lnTo>
                      <a:lnTo>
                        <a:pt x="725" y="361"/>
                      </a:lnTo>
                      <a:close/>
                      <a:moveTo>
                        <a:pt x="363" y="619"/>
                      </a:moveTo>
                      <a:lnTo>
                        <a:pt x="335" y="619"/>
                      </a:lnTo>
                      <a:lnTo>
                        <a:pt x="285" y="608"/>
                      </a:lnTo>
                      <a:lnTo>
                        <a:pt x="239" y="589"/>
                      </a:lnTo>
                      <a:lnTo>
                        <a:pt x="197" y="561"/>
                      </a:lnTo>
                      <a:lnTo>
                        <a:pt x="161" y="526"/>
                      </a:lnTo>
                      <a:lnTo>
                        <a:pt x="133" y="484"/>
                      </a:lnTo>
                      <a:lnTo>
                        <a:pt x="113" y="438"/>
                      </a:lnTo>
                      <a:lnTo>
                        <a:pt x="103" y="386"/>
                      </a:lnTo>
                      <a:lnTo>
                        <a:pt x="101" y="361"/>
                      </a:lnTo>
                      <a:lnTo>
                        <a:pt x="103" y="328"/>
                      </a:lnTo>
                      <a:lnTo>
                        <a:pt x="120" y="266"/>
                      </a:lnTo>
                      <a:lnTo>
                        <a:pt x="133" y="237"/>
                      </a:lnTo>
                      <a:lnTo>
                        <a:pt x="149" y="211"/>
                      </a:lnTo>
                      <a:lnTo>
                        <a:pt x="188" y="166"/>
                      </a:lnTo>
                      <a:lnTo>
                        <a:pt x="237" y="133"/>
                      </a:lnTo>
                      <a:lnTo>
                        <a:pt x="292" y="110"/>
                      </a:lnTo>
                      <a:lnTo>
                        <a:pt x="322" y="105"/>
                      </a:lnTo>
                      <a:lnTo>
                        <a:pt x="342" y="102"/>
                      </a:lnTo>
                      <a:lnTo>
                        <a:pt x="363" y="100"/>
                      </a:lnTo>
                      <a:lnTo>
                        <a:pt x="381" y="102"/>
                      </a:lnTo>
                      <a:lnTo>
                        <a:pt x="400" y="103"/>
                      </a:lnTo>
                      <a:lnTo>
                        <a:pt x="431" y="109"/>
                      </a:lnTo>
                      <a:lnTo>
                        <a:pt x="487" y="132"/>
                      </a:lnTo>
                      <a:lnTo>
                        <a:pt x="536" y="166"/>
                      </a:lnTo>
                      <a:lnTo>
                        <a:pt x="576" y="211"/>
                      </a:lnTo>
                      <a:lnTo>
                        <a:pt x="592" y="237"/>
                      </a:lnTo>
                      <a:lnTo>
                        <a:pt x="605" y="264"/>
                      </a:lnTo>
                      <a:lnTo>
                        <a:pt x="622" y="328"/>
                      </a:lnTo>
                      <a:lnTo>
                        <a:pt x="624" y="361"/>
                      </a:lnTo>
                      <a:lnTo>
                        <a:pt x="622" y="386"/>
                      </a:lnTo>
                      <a:lnTo>
                        <a:pt x="612" y="438"/>
                      </a:lnTo>
                      <a:lnTo>
                        <a:pt x="592" y="484"/>
                      </a:lnTo>
                      <a:lnTo>
                        <a:pt x="563" y="526"/>
                      </a:lnTo>
                      <a:lnTo>
                        <a:pt x="529" y="561"/>
                      </a:lnTo>
                      <a:lnTo>
                        <a:pt x="487" y="589"/>
                      </a:lnTo>
                      <a:lnTo>
                        <a:pt x="441" y="608"/>
                      </a:lnTo>
                      <a:lnTo>
                        <a:pt x="389" y="619"/>
                      </a:lnTo>
                      <a:lnTo>
                        <a:pt x="363" y="619"/>
                      </a:lnTo>
                      <a:close/>
                    </a:path>
                  </a:pathLst>
                </a:custGeom>
                <a:solidFill>
                  <a:srgbClr val="70D5E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4" name="Freeform 12">
                  <a:extLst>
                    <a:ext uri="{FF2B5EF4-FFF2-40B4-BE49-F238E27FC236}">
                      <a16:creationId xmlns:a16="http://schemas.microsoft.com/office/drawing/2014/main" id="{A6864296-1FB1-4323-ACB1-5E27CBEDA55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16" y="1006"/>
                  <a:ext cx="70" cy="99"/>
                </a:xfrm>
                <a:custGeom>
                  <a:avLst/>
                  <a:gdLst>
                    <a:gd name="T0" fmla="*/ 194 w 209"/>
                    <a:gd name="T1" fmla="*/ 245 h 298"/>
                    <a:gd name="T2" fmla="*/ 95 w 209"/>
                    <a:gd name="T3" fmla="*/ 183 h 298"/>
                    <a:gd name="T4" fmla="*/ 91 w 209"/>
                    <a:gd name="T5" fmla="*/ 167 h 298"/>
                    <a:gd name="T6" fmla="*/ 78 w 209"/>
                    <a:gd name="T7" fmla="*/ 156 h 298"/>
                    <a:gd name="T8" fmla="*/ 83 w 209"/>
                    <a:gd name="T9" fmla="*/ 31 h 298"/>
                    <a:gd name="T10" fmla="*/ 82 w 209"/>
                    <a:gd name="T11" fmla="*/ 19 h 298"/>
                    <a:gd name="T12" fmla="*/ 66 w 209"/>
                    <a:gd name="T13" fmla="*/ 3 h 298"/>
                    <a:gd name="T14" fmla="*/ 54 w 209"/>
                    <a:gd name="T15" fmla="*/ 0 h 298"/>
                    <a:gd name="T16" fmla="*/ 43 w 209"/>
                    <a:gd name="T17" fmla="*/ 2 h 298"/>
                    <a:gd name="T18" fmla="*/ 27 w 209"/>
                    <a:gd name="T19" fmla="*/ 18 h 298"/>
                    <a:gd name="T20" fmla="*/ 26 w 209"/>
                    <a:gd name="T21" fmla="*/ 29 h 298"/>
                    <a:gd name="T22" fmla="*/ 20 w 209"/>
                    <a:gd name="T23" fmla="*/ 153 h 298"/>
                    <a:gd name="T24" fmla="*/ 11 w 209"/>
                    <a:gd name="T25" fmla="*/ 160 h 298"/>
                    <a:gd name="T26" fmla="*/ 1 w 209"/>
                    <a:gd name="T27" fmla="*/ 180 h 298"/>
                    <a:gd name="T28" fmla="*/ 0 w 209"/>
                    <a:gd name="T29" fmla="*/ 192 h 298"/>
                    <a:gd name="T30" fmla="*/ 1 w 209"/>
                    <a:gd name="T31" fmla="*/ 202 h 298"/>
                    <a:gd name="T32" fmla="*/ 8 w 209"/>
                    <a:gd name="T33" fmla="*/ 219 h 298"/>
                    <a:gd name="T34" fmla="*/ 21 w 209"/>
                    <a:gd name="T35" fmla="*/ 232 h 298"/>
                    <a:gd name="T36" fmla="*/ 39 w 209"/>
                    <a:gd name="T37" fmla="*/ 239 h 298"/>
                    <a:gd name="T38" fmla="*/ 49 w 209"/>
                    <a:gd name="T39" fmla="*/ 241 h 298"/>
                    <a:gd name="T40" fmla="*/ 59 w 209"/>
                    <a:gd name="T41" fmla="*/ 239 h 298"/>
                    <a:gd name="T42" fmla="*/ 69 w 209"/>
                    <a:gd name="T43" fmla="*/ 235 h 298"/>
                    <a:gd name="T44" fmla="*/ 164 w 209"/>
                    <a:gd name="T45" fmla="*/ 294 h 298"/>
                    <a:gd name="T46" fmla="*/ 171 w 209"/>
                    <a:gd name="T47" fmla="*/ 298 h 298"/>
                    <a:gd name="T48" fmla="*/ 180 w 209"/>
                    <a:gd name="T49" fmla="*/ 298 h 298"/>
                    <a:gd name="T50" fmla="*/ 187 w 209"/>
                    <a:gd name="T51" fmla="*/ 298 h 298"/>
                    <a:gd name="T52" fmla="*/ 199 w 209"/>
                    <a:gd name="T53" fmla="*/ 291 h 298"/>
                    <a:gd name="T54" fmla="*/ 205 w 209"/>
                    <a:gd name="T55" fmla="*/ 285 h 298"/>
                    <a:gd name="T56" fmla="*/ 209 w 209"/>
                    <a:gd name="T57" fmla="*/ 274 h 298"/>
                    <a:gd name="T58" fmla="*/ 203 w 209"/>
                    <a:gd name="T59" fmla="*/ 252 h 298"/>
                    <a:gd name="T60" fmla="*/ 194 w 209"/>
                    <a:gd name="T61" fmla="*/ 245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09" h="298">
                      <a:moveTo>
                        <a:pt x="194" y="245"/>
                      </a:moveTo>
                      <a:lnTo>
                        <a:pt x="95" y="183"/>
                      </a:lnTo>
                      <a:lnTo>
                        <a:pt x="91" y="167"/>
                      </a:lnTo>
                      <a:lnTo>
                        <a:pt x="78" y="156"/>
                      </a:lnTo>
                      <a:lnTo>
                        <a:pt x="83" y="31"/>
                      </a:lnTo>
                      <a:lnTo>
                        <a:pt x="82" y="19"/>
                      </a:lnTo>
                      <a:lnTo>
                        <a:pt x="66" y="3"/>
                      </a:lnTo>
                      <a:lnTo>
                        <a:pt x="54" y="0"/>
                      </a:lnTo>
                      <a:lnTo>
                        <a:pt x="43" y="2"/>
                      </a:lnTo>
                      <a:lnTo>
                        <a:pt x="27" y="18"/>
                      </a:lnTo>
                      <a:lnTo>
                        <a:pt x="26" y="29"/>
                      </a:lnTo>
                      <a:lnTo>
                        <a:pt x="20" y="153"/>
                      </a:lnTo>
                      <a:lnTo>
                        <a:pt x="11" y="160"/>
                      </a:lnTo>
                      <a:lnTo>
                        <a:pt x="1" y="180"/>
                      </a:lnTo>
                      <a:lnTo>
                        <a:pt x="0" y="192"/>
                      </a:lnTo>
                      <a:lnTo>
                        <a:pt x="1" y="202"/>
                      </a:lnTo>
                      <a:lnTo>
                        <a:pt x="8" y="219"/>
                      </a:lnTo>
                      <a:lnTo>
                        <a:pt x="21" y="232"/>
                      </a:lnTo>
                      <a:lnTo>
                        <a:pt x="39" y="239"/>
                      </a:lnTo>
                      <a:lnTo>
                        <a:pt x="49" y="241"/>
                      </a:lnTo>
                      <a:lnTo>
                        <a:pt x="59" y="239"/>
                      </a:lnTo>
                      <a:lnTo>
                        <a:pt x="69" y="235"/>
                      </a:lnTo>
                      <a:lnTo>
                        <a:pt x="164" y="294"/>
                      </a:lnTo>
                      <a:lnTo>
                        <a:pt x="171" y="298"/>
                      </a:lnTo>
                      <a:lnTo>
                        <a:pt x="180" y="298"/>
                      </a:lnTo>
                      <a:lnTo>
                        <a:pt x="187" y="298"/>
                      </a:lnTo>
                      <a:lnTo>
                        <a:pt x="199" y="291"/>
                      </a:lnTo>
                      <a:lnTo>
                        <a:pt x="205" y="285"/>
                      </a:lnTo>
                      <a:lnTo>
                        <a:pt x="209" y="274"/>
                      </a:lnTo>
                      <a:lnTo>
                        <a:pt x="203" y="252"/>
                      </a:lnTo>
                      <a:lnTo>
                        <a:pt x="194" y="245"/>
                      </a:lnTo>
                      <a:close/>
                    </a:path>
                  </a:pathLst>
                </a:custGeom>
                <a:solidFill>
                  <a:srgbClr val="70D5E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</p:grpSp>
      </p:grp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EB0E2EB7-F612-4F67-8182-D628CF7B391D}"/>
              </a:ext>
            </a:extLst>
          </p:cNvPr>
          <p:cNvSpPr/>
          <p:nvPr/>
        </p:nvSpPr>
        <p:spPr>
          <a:xfrm>
            <a:off x="8582589" y="1137038"/>
            <a:ext cx="3045062" cy="17232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K-means clustering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K-means clustering refers to the method that aims to partition the observations into k clusters using </a:t>
            </a:r>
            <a:r>
              <a:rPr lang="en-US" altLang="ko-KR" sz="140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centriod</a:t>
            </a:r>
            <a:endParaRPr lang="ko-KR" altLang="en-US" sz="1000" dirty="0">
              <a:solidFill>
                <a:prstClr val="black">
                  <a:lumMod val="65000"/>
                  <a:lumOff val="35000"/>
                </a:prst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59" name="사각형: 둥근 위쪽 모서리 66">
            <a:extLst>
              <a:ext uri="{FF2B5EF4-FFF2-40B4-BE49-F238E27FC236}">
                <a16:creationId xmlns:a16="http://schemas.microsoft.com/office/drawing/2014/main" id="{C29DAE98-86C1-42A0-B2A0-62D8D73A4AEF}"/>
              </a:ext>
            </a:extLst>
          </p:cNvPr>
          <p:cNvSpPr/>
          <p:nvPr/>
        </p:nvSpPr>
        <p:spPr>
          <a:xfrm>
            <a:off x="8282565" y="1356824"/>
            <a:ext cx="216000" cy="216000"/>
          </a:xfrm>
          <a:prstGeom prst="ellipse">
            <a:avLst/>
          </a:prstGeom>
          <a:solidFill>
            <a:srgbClr val="F5F5F5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ko-KR" altLang="en-US" sz="1100" dirty="0">
              <a:solidFill>
                <a:srgbClr val="70D5EC"/>
              </a:solidFill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EB0E2EB7-F612-4F67-8182-D628CF7B391D}"/>
              </a:ext>
            </a:extLst>
          </p:cNvPr>
          <p:cNvSpPr/>
          <p:nvPr/>
        </p:nvSpPr>
        <p:spPr>
          <a:xfrm>
            <a:off x="8582589" y="3873500"/>
            <a:ext cx="3045062" cy="20760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 err="1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Inerita</a:t>
            </a:r>
            <a:endParaRPr lang="en-US" altLang="ko-KR" sz="1600" b="1" dirty="0">
              <a:solidFill>
                <a:srgbClr val="00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Inerita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refers to the evaluation index of k-means clustering, which shows how much the datasets are strongly partitioned together</a:t>
            </a:r>
            <a:endParaRPr lang="en-US" altLang="ko-KR" sz="1600" b="1" dirty="0">
              <a:solidFill>
                <a:prstClr val="black">
                  <a:lumMod val="65000"/>
                  <a:lumOff val="35000"/>
                </a:prst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6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1" name="사각형: 둥근 위쪽 모서리 66">
            <a:extLst>
              <a:ext uri="{FF2B5EF4-FFF2-40B4-BE49-F238E27FC236}">
                <a16:creationId xmlns:a16="http://schemas.microsoft.com/office/drawing/2014/main" id="{C29DAE98-86C1-42A0-B2A0-62D8D73A4AEF}"/>
              </a:ext>
            </a:extLst>
          </p:cNvPr>
          <p:cNvSpPr/>
          <p:nvPr/>
        </p:nvSpPr>
        <p:spPr>
          <a:xfrm>
            <a:off x="8282565" y="4018744"/>
            <a:ext cx="216000" cy="216000"/>
          </a:xfrm>
          <a:prstGeom prst="ellipse">
            <a:avLst/>
          </a:prstGeom>
          <a:solidFill>
            <a:srgbClr val="C8EFF8"/>
          </a:solidFill>
          <a:ln>
            <a:solidFill>
              <a:srgbClr val="70D5E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ko-KR" altLang="en-US" sz="1100" dirty="0">
              <a:solidFill>
                <a:srgbClr val="70D5EC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D40E978-A6F3-423E-3BC4-FEF90AF0CE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327" y="1452816"/>
            <a:ext cx="3646352" cy="417353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6D00335-81E0-7223-016C-69C3B3F139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9820" y="2479750"/>
            <a:ext cx="3390721" cy="2377797"/>
          </a:xfrm>
          <a:prstGeom prst="rect">
            <a:avLst/>
          </a:prstGeom>
        </p:spPr>
      </p:pic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84E51B3B-470B-D8D6-C4F3-33EF4B311777}"/>
              </a:ext>
            </a:extLst>
          </p:cNvPr>
          <p:cNvSpPr/>
          <p:nvPr/>
        </p:nvSpPr>
        <p:spPr>
          <a:xfrm>
            <a:off x="3983006" y="3539584"/>
            <a:ext cx="698108" cy="2521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38ECA5-6039-086C-A632-9DBC17037946}"/>
              </a:ext>
            </a:extLst>
          </p:cNvPr>
          <p:cNvSpPr txBox="1"/>
          <p:nvPr/>
        </p:nvSpPr>
        <p:spPr>
          <a:xfrm>
            <a:off x="1702013" y="5988638"/>
            <a:ext cx="67213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+mj-ea"/>
                <a:ea typeface="+mj-ea"/>
              </a:rPr>
              <a:t>make 5 other clusters which is recommended by k-means clustering</a:t>
            </a:r>
            <a:endParaRPr lang="ko-KR" altLang="en-US" sz="1600" dirty="0">
              <a:latin typeface="+mj-ea"/>
              <a:ea typeface="+mj-ea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6E537C6-DBC0-7F64-020E-B4CCF5A71127}"/>
              </a:ext>
            </a:extLst>
          </p:cNvPr>
          <p:cNvSpPr txBox="1"/>
          <p:nvPr/>
        </p:nvSpPr>
        <p:spPr>
          <a:xfrm>
            <a:off x="4781845" y="4883985"/>
            <a:ext cx="296587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i="1" dirty="0"/>
              <a:t>This is an image just for the understanding</a:t>
            </a:r>
            <a:endParaRPr lang="ko-KR" altLang="en-US" sz="1100" i="1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75B62DD-AB70-E293-DA7E-873C66A13CFF}"/>
              </a:ext>
            </a:extLst>
          </p:cNvPr>
          <p:cNvSpPr/>
          <p:nvPr/>
        </p:nvSpPr>
        <p:spPr>
          <a:xfrm>
            <a:off x="352840" y="3210339"/>
            <a:ext cx="1997764" cy="2832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80040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D5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>
            <a:off x="0" y="0"/>
            <a:ext cx="12423913" cy="7051813"/>
            <a:chOff x="0" y="-18471"/>
            <a:chExt cx="12079224" cy="6748455"/>
          </a:xfrm>
        </p:grpSpPr>
        <p:sp>
          <p:nvSpPr>
            <p:cNvPr id="7" name="사각형: 둥근 한쪽 모서리 6">
              <a:extLst>
                <a:ext uri="{FF2B5EF4-FFF2-40B4-BE49-F238E27FC236}">
                  <a16:creationId xmlns:a16="http://schemas.microsoft.com/office/drawing/2014/main" id="{71E05BED-4C2B-4E7F-BA61-F313FA5A5967}"/>
                </a:ext>
              </a:extLst>
            </p:cNvPr>
            <p:cNvSpPr/>
            <p:nvPr/>
          </p:nvSpPr>
          <p:spPr>
            <a:xfrm flipV="1">
              <a:off x="0" y="0"/>
              <a:ext cx="12079224" cy="6729984"/>
            </a:xfrm>
            <a:prstGeom prst="round1Rect">
              <a:avLst>
                <a:gd name="adj" fmla="val 2760"/>
              </a:avLst>
            </a:prstGeom>
            <a:solidFill>
              <a:schemeClr val="bg1">
                <a:alpha val="30000"/>
              </a:schemeClr>
            </a:solidFill>
            <a:ln w="12700">
              <a:solidFill>
                <a:schemeClr val="bg1">
                  <a:alpha val="2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사각형: 둥근 한쪽 모서리 5">
              <a:extLst>
                <a:ext uri="{FF2B5EF4-FFF2-40B4-BE49-F238E27FC236}">
                  <a16:creationId xmlns:a16="http://schemas.microsoft.com/office/drawing/2014/main" id="{F9C8B8D8-464C-4696-AD42-E043A39F11F4}"/>
                </a:ext>
              </a:extLst>
            </p:cNvPr>
            <p:cNvSpPr/>
            <p:nvPr/>
          </p:nvSpPr>
          <p:spPr>
            <a:xfrm flipV="1">
              <a:off x="0" y="0"/>
              <a:ext cx="11887200" cy="6556248"/>
            </a:xfrm>
            <a:prstGeom prst="round1Rect">
              <a:avLst>
                <a:gd name="adj" fmla="val 3524"/>
              </a:avLst>
            </a:prstGeom>
            <a:solidFill>
              <a:schemeClr val="bg1"/>
            </a:solidFill>
            <a:ln>
              <a:noFill/>
            </a:ln>
            <a:effectLst>
              <a:outerShdw blurRad="177800" dist="635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DE1A3A5A-9DE3-4FDC-B6DF-4B0D04D40DEF}"/>
                </a:ext>
              </a:extLst>
            </p:cNvPr>
            <p:cNvSpPr/>
            <p:nvPr/>
          </p:nvSpPr>
          <p:spPr>
            <a:xfrm>
              <a:off x="0" y="-18471"/>
              <a:ext cx="11887200" cy="79952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 latinLnBrk="0">
                <a:defRPr/>
              </a:pPr>
              <a:r>
                <a:rPr lang="en-US" altLang="ko-KR" sz="20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3. Clustering</a:t>
              </a:r>
              <a:r>
                <a:rPr lang="ko-KR" altLang="en-US" sz="20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</a:t>
              </a:r>
              <a:r>
                <a:rPr lang="en-US" altLang="ko-KR" sz="20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(k-means clustering)</a:t>
              </a:r>
            </a:p>
          </p:txBody>
        </p:sp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852A8B15-DA56-4E6C-9107-418529756162}"/>
                </a:ext>
              </a:extLst>
            </p:cNvPr>
            <p:cNvSpPr/>
            <p:nvPr/>
          </p:nvSpPr>
          <p:spPr>
            <a:xfrm rot="10800000" flipV="1">
              <a:off x="11444700" y="264652"/>
              <a:ext cx="252000" cy="252000"/>
            </a:xfrm>
            <a:prstGeom prst="roundRect">
              <a:avLst/>
            </a:prstGeom>
            <a:solidFill>
              <a:srgbClr val="70D5EC"/>
            </a:solidFill>
            <a:ln>
              <a:noFill/>
            </a:ln>
            <a:effectLst>
              <a:outerShdw blurRad="50800" dist="38100" dir="5400000" algn="t" rotWithShape="0">
                <a:srgbClr val="70D5EC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>
                  <a:solidFill>
                    <a:prstClr val="white"/>
                  </a:solidFill>
                </a:rPr>
                <a:t>X</a:t>
              </a:r>
              <a:endParaRPr lang="ko-KR" altLang="en-US" sz="1050" dirty="0">
                <a:solidFill>
                  <a:prstClr val="white"/>
                </a:solidFill>
              </a:endParaRPr>
            </a:p>
          </p:txBody>
        </p: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7195719F-5149-471E-984D-09D556E4895C}"/>
                </a:ext>
              </a:extLst>
            </p:cNvPr>
            <p:cNvGrpSpPr/>
            <p:nvPr/>
          </p:nvGrpSpPr>
          <p:grpSpPr>
            <a:xfrm>
              <a:off x="11053053" y="264652"/>
              <a:ext cx="252000" cy="252000"/>
              <a:chOff x="11053053" y="175752"/>
              <a:chExt cx="252000" cy="252000"/>
            </a:xfrm>
          </p:grpSpPr>
          <p:sp>
            <p:nvSpPr>
              <p:cNvPr id="28" name="사각형: 둥근 모서리 27">
                <a:extLst>
                  <a:ext uri="{FF2B5EF4-FFF2-40B4-BE49-F238E27FC236}">
                    <a16:creationId xmlns:a16="http://schemas.microsoft.com/office/drawing/2014/main" id="{30A3868D-69D9-4D60-BE18-2184853101CB}"/>
                  </a:ext>
                </a:extLst>
              </p:cNvPr>
              <p:cNvSpPr/>
              <p:nvPr/>
            </p:nvSpPr>
            <p:spPr>
              <a:xfrm rot="10800000" flipV="1">
                <a:off x="11053053" y="175752"/>
                <a:ext cx="252000" cy="252000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 dirty="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2" name="Group 8">
                <a:extLst>
                  <a:ext uri="{FF2B5EF4-FFF2-40B4-BE49-F238E27FC236}">
                    <a16:creationId xmlns:a16="http://schemas.microsoft.com/office/drawing/2014/main" id="{AEBD1F02-B83C-4E35-94E5-8B919FF573D7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1112867" y="231488"/>
                <a:ext cx="132372" cy="140525"/>
                <a:chOff x="4594" y="900"/>
                <a:chExt cx="276" cy="293"/>
              </a:xfrm>
              <a:solidFill>
                <a:schemeClr val="tx1">
                  <a:lumMod val="50000"/>
                  <a:lumOff val="50000"/>
                </a:schemeClr>
              </a:solidFill>
            </p:grpSpPr>
            <p:sp>
              <p:nvSpPr>
                <p:cNvPr id="21" name="Freeform 9">
                  <a:extLst>
                    <a:ext uri="{FF2B5EF4-FFF2-40B4-BE49-F238E27FC236}">
                      <a16:creationId xmlns:a16="http://schemas.microsoft.com/office/drawing/2014/main" id="{5D083AC8-1964-4443-B936-637541132CA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94" y="900"/>
                  <a:ext cx="102" cy="91"/>
                </a:xfrm>
                <a:custGeom>
                  <a:avLst/>
                  <a:gdLst>
                    <a:gd name="T0" fmla="*/ 72 w 307"/>
                    <a:gd name="T1" fmla="*/ 263 h 273"/>
                    <a:gd name="T2" fmla="*/ 91 w 307"/>
                    <a:gd name="T3" fmla="*/ 236 h 273"/>
                    <a:gd name="T4" fmla="*/ 139 w 307"/>
                    <a:gd name="T5" fmla="*/ 187 h 273"/>
                    <a:gd name="T6" fmla="*/ 193 w 307"/>
                    <a:gd name="T7" fmla="*/ 148 h 273"/>
                    <a:gd name="T8" fmla="*/ 255 w 307"/>
                    <a:gd name="T9" fmla="*/ 119 h 273"/>
                    <a:gd name="T10" fmla="*/ 290 w 307"/>
                    <a:gd name="T11" fmla="*/ 110 h 273"/>
                    <a:gd name="T12" fmla="*/ 299 w 307"/>
                    <a:gd name="T13" fmla="*/ 106 h 273"/>
                    <a:gd name="T14" fmla="*/ 305 w 307"/>
                    <a:gd name="T15" fmla="*/ 97 h 273"/>
                    <a:gd name="T16" fmla="*/ 307 w 307"/>
                    <a:gd name="T17" fmla="*/ 87 h 273"/>
                    <a:gd name="T18" fmla="*/ 303 w 307"/>
                    <a:gd name="T19" fmla="*/ 77 h 273"/>
                    <a:gd name="T20" fmla="*/ 292 w 307"/>
                    <a:gd name="T21" fmla="*/ 60 h 273"/>
                    <a:gd name="T22" fmla="*/ 263 w 307"/>
                    <a:gd name="T23" fmla="*/ 33 h 273"/>
                    <a:gd name="T24" fmla="*/ 227 w 307"/>
                    <a:gd name="T25" fmla="*/ 13 h 273"/>
                    <a:gd name="T26" fmla="*/ 186 w 307"/>
                    <a:gd name="T27" fmla="*/ 1 h 273"/>
                    <a:gd name="T28" fmla="*/ 165 w 307"/>
                    <a:gd name="T29" fmla="*/ 0 h 273"/>
                    <a:gd name="T30" fmla="*/ 131 w 307"/>
                    <a:gd name="T31" fmla="*/ 3 h 273"/>
                    <a:gd name="T32" fmla="*/ 72 w 307"/>
                    <a:gd name="T33" fmla="*/ 27 h 273"/>
                    <a:gd name="T34" fmla="*/ 27 w 307"/>
                    <a:gd name="T35" fmla="*/ 72 h 273"/>
                    <a:gd name="T36" fmla="*/ 3 w 307"/>
                    <a:gd name="T37" fmla="*/ 131 h 273"/>
                    <a:gd name="T38" fmla="*/ 0 w 307"/>
                    <a:gd name="T39" fmla="*/ 164 h 273"/>
                    <a:gd name="T40" fmla="*/ 1 w 307"/>
                    <a:gd name="T41" fmla="*/ 192 h 273"/>
                    <a:gd name="T42" fmla="*/ 20 w 307"/>
                    <a:gd name="T43" fmla="*/ 243 h 273"/>
                    <a:gd name="T44" fmla="*/ 36 w 307"/>
                    <a:gd name="T45" fmla="*/ 266 h 273"/>
                    <a:gd name="T46" fmla="*/ 43 w 307"/>
                    <a:gd name="T47" fmla="*/ 273 h 273"/>
                    <a:gd name="T48" fmla="*/ 53 w 307"/>
                    <a:gd name="T49" fmla="*/ 273 h 273"/>
                    <a:gd name="T50" fmla="*/ 65 w 307"/>
                    <a:gd name="T51" fmla="*/ 271 h 273"/>
                    <a:gd name="T52" fmla="*/ 72 w 307"/>
                    <a:gd name="T53" fmla="*/ 263 h 2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3">
                      <a:moveTo>
                        <a:pt x="72" y="263"/>
                      </a:moveTo>
                      <a:lnTo>
                        <a:pt x="91" y="236"/>
                      </a:lnTo>
                      <a:lnTo>
                        <a:pt x="139" y="187"/>
                      </a:lnTo>
                      <a:lnTo>
                        <a:pt x="193" y="148"/>
                      </a:lnTo>
                      <a:lnTo>
                        <a:pt x="255" y="119"/>
                      </a:lnTo>
                      <a:lnTo>
                        <a:pt x="290" y="110"/>
                      </a:lnTo>
                      <a:lnTo>
                        <a:pt x="299" y="106"/>
                      </a:lnTo>
                      <a:lnTo>
                        <a:pt x="305" y="97"/>
                      </a:lnTo>
                      <a:lnTo>
                        <a:pt x="307" y="87"/>
                      </a:lnTo>
                      <a:lnTo>
                        <a:pt x="303" y="77"/>
                      </a:lnTo>
                      <a:lnTo>
                        <a:pt x="292" y="60"/>
                      </a:lnTo>
                      <a:lnTo>
                        <a:pt x="263" y="33"/>
                      </a:lnTo>
                      <a:lnTo>
                        <a:pt x="227" y="13"/>
                      </a:lnTo>
                      <a:lnTo>
                        <a:pt x="186" y="1"/>
                      </a:lnTo>
                      <a:lnTo>
                        <a:pt x="165" y="0"/>
                      </a:lnTo>
                      <a:lnTo>
                        <a:pt x="131" y="3"/>
                      </a:lnTo>
                      <a:lnTo>
                        <a:pt x="72" y="27"/>
                      </a:lnTo>
                      <a:lnTo>
                        <a:pt x="27" y="72"/>
                      </a:lnTo>
                      <a:lnTo>
                        <a:pt x="3" y="131"/>
                      </a:lnTo>
                      <a:lnTo>
                        <a:pt x="0" y="164"/>
                      </a:lnTo>
                      <a:lnTo>
                        <a:pt x="1" y="192"/>
                      </a:lnTo>
                      <a:lnTo>
                        <a:pt x="20" y="243"/>
                      </a:lnTo>
                      <a:lnTo>
                        <a:pt x="36" y="266"/>
                      </a:lnTo>
                      <a:lnTo>
                        <a:pt x="43" y="273"/>
                      </a:lnTo>
                      <a:lnTo>
                        <a:pt x="53" y="273"/>
                      </a:lnTo>
                      <a:lnTo>
                        <a:pt x="65" y="271"/>
                      </a:lnTo>
                      <a:lnTo>
                        <a:pt x="72" y="263"/>
                      </a:lnTo>
                      <a:close/>
                    </a:path>
                  </a:pathLst>
                </a:custGeom>
                <a:solidFill>
                  <a:srgbClr val="70D5E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2" name="Freeform 10">
                  <a:extLst>
                    <a:ext uri="{FF2B5EF4-FFF2-40B4-BE49-F238E27FC236}">
                      <a16:creationId xmlns:a16="http://schemas.microsoft.com/office/drawing/2014/main" id="{9D800F43-DF2D-4198-8E75-ACA0153BD07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8" y="900"/>
                  <a:ext cx="102" cy="90"/>
                </a:xfrm>
                <a:custGeom>
                  <a:avLst/>
                  <a:gdLst>
                    <a:gd name="T0" fmla="*/ 143 w 307"/>
                    <a:gd name="T1" fmla="*/ 0 h 271"/>
                    <a:gd name="T2" fmla="*/ 121 w 307"/>
                    <a:gd name="T3" fmla="*/ 1 h 271"/>
                    <a:gd name="T4" fmla="*/ 81 w 307"/>
                    <a:gd name="T5" fmla="*/ 11 h 271"/>
                    <a:gd name="T6" fmla="*/ 46 w 307"/>
                    <a:gd name="T7" fmla="*/ 31 h 271"/>
                    <a:gd name="T8" fmla="*/ 16 w 307"/>
                    <a:gd name="T9" fmla="*/ 60 h 271"/>
                    <a:gd name="T10" fmla="*/ 4 w 307"/>
                    <a:gd name="T11" fmla="*/ 76 h 271"/>
                    <a:gd name="T12" fmla="*/ 0 w 307"/>
                    <a:gd name="T13" fmla="*/ 86 h 271"/>
                    <a:gd name="T14" fmla="*/ 3 w 307"/>
                    <a:gd name="T15" fmla="*/ 96 h 271"/>
                    <a:gd name="T16" fmla="*/ 9 w 307"/>
                    <a:gd name="T17" fmla="*/ 106 h 271"/>
                    <a:gd name="T18" fmla="*/ 19 w 307"/>
                    <a:gd name="T19" fmla="*/ 110 h 271"/>
                    <a:gd name="T20" fmla="*/ 52 w 307"/>
                    <a:gd name="T21" fmla="*/ 119 h 271"/>
                    <a:gd name="T22" fmla="*/ 115 w 307"/>
                    <a:gd name="T23" fmla="*/ 148 h 271"/>
                    <a:gd name="T24" fmla="*/ 170 w 307"/>
                    <a:gd name="T25" fmla="*/ 187 h 271"/>
                    <a:gd name="T26" fmla="*/ 218 w 307"/>
                    <a:gd name="T27" fmla="*/ 234 h 271"/>
                    <a:gd name="T28" fmla="*/ 237 w 307"/>
                    <a:gd name="T29" fmla="*/ 261 h 271"/>
                    <a:gd name="T30" fmla="*/ 245 w 307"/>
                    <a:gd name="T31" fmla="*/ 270 h 271"/>
                    <a:gd name="T32" fmla="*/ 255 w 307"/>
                    <a:gd name="T33" fmla="*/ 271 h 271"/>
                    <a:gd name="T34" fmla="*/ 266 w 307"/>
                    <a:gd name="T35" fmla="*/ 270 h 271"/>
                    <a:gd name="T36" fmla="*/ 274 w 307"/>
                    <a:gd name="T37" fmla="*/ 263 h 271"/>
                    <a:gd name="T38" fmla="*/ 289 w 307"/>
                    <a:gd name="T39" fmla="*/ 241 h 271"/>
                    <a:gd name="T40" fmla="*/ 306 w 307"/>
                    <a:gd name="T41" fmla="*/ 191 h 271"/>
                    <a:gd name="T42" fmla="*/ 307 w 307"/>
                    <a:gd name="T43" fmla="*/ 164 h 271"/>
                    <a:gd name="T44" fmla="*/ 306 w 307"/>
                    <a:gd name="T45" fmla="*/ 131 h 271"/>
                    <a:gd name="T46" fmla="*/ 280 w 307"/>
                    <a:gd name="T47" fmla="*/ 72 h 271"/>
                    <a:gd name="T48" fmla="*/ 235 w 307"/>
                    <a:gd name="T49" fmla="*/ 27 h 271"/>
                    <a:gd name="T50" fmla="*/ 178 w 307"/>
                    <a:gd name="T51" fmla="*/ 3 h 271"/>
                    <a:gd name="T52" fmla="*/ 143 w 307"/>
                    <a:gd name="T53" fmla="*/ 0 h 2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1">
                      <a:moveTo>
                        <a:pt x="143" y="0"/>
                      </a:moveTo>
                      <a:lnTo>
                        <a:pt x="121" y="1"/>
                      </a:lnTo>
                      <a:lnTo>
                        <a:pt x="81" y="11"/>
                      </a:lnTo>
                      <a:lnTo>
                        <a:pt x="46" y="31"/>
                      </a:lnTo>
                      <a:lnTo>
                        <a:pt x="16" y="60"/>
                      </a:lnTo>
                      <a:lnTo>
                        <a:pt x="4" y="76"/>
                      </a:lnTo>
                      <a:lnTo>
                        <a:pt x="0" y="86"/>
                      </a:lnTo>
                      <a:lnTo>
                        <a:pt x="3" y="96"/>
                      </a:lnTo>
                      <a:lnTo>
                        <a:pt x="9" y="106"/>
                      </a:lnTo>
                      <a:lnTo>
                        <a:pt x="19" y="110"/>
                      </a:lnTo>
                      <a:lnTo>
                        <a:pt x="52" y="119"/>
                      </a:lnTo>
                      <a:lnTo>
                        <a:pt x="115" y="148"/>
                      </a:lnTo>
                      <a:lnTo>
                        <a:pt x="170" y="187"/>
                      </a:lnTo>
                      <a:lnTo>
                        <a:pt x="218" y="234"/>
                      </a:lnTo>
                      <a:lnTo>
                        <a:pt x="237" y="261"/>
                      </a:lnTo>
                      <a:lnTo>
                        <a:pt x="245" y="270"/>
                      </a:lnTo>
                      <a:lnTo>
                        <a:pt x="255" y="271"/>
                      </a:lnTo>
                      <a:lnTo>
                        <a:pt x="266" y="270"/>
                      </a:lnTo>
                      <a:lnTo>
                        <a:pt x="274" y="263"/>
                      </a:lnTo>
                      <a:lnTo>
                        <a:pt x="289" y="241"/>
                      </a:lnTo>
                      <a:lnTo>
                        <a:pt x="306" y="191"/>
                      </a:lnTo>
                      <a:lnTo>
                        <a:pt x="307" y="164"/>
                      </a:lnTo>
                      <a:lnTo>
                        <a:pt x="306" y="131"/>
                      </a:lnTo>
                      <a:lnTo>
                        <a:pt x="280" y="72"/>
                      </a:lnTo>
                      <a:lnTo>
                        <a:pt x="235" y="27"/>
                      </a:lnTo>
                      <a:lnTo>
                        <a:pt x="178" y="3"/>
                      </a:lnTo>
                      <a:lnTo>
                        <a:pt x="143" y="0"/>
                      </a:lnTo>
                      <a:close/>
                    </a:path>
                  </a:pathLst>
                </a:custGeom>
                <a:solidFill>
                  <a:srgbClr val="70D5E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3" name="Freeform 11">
                  <a:extLst>
                    <a:ext uri="{FF2B5EF4-FFF2-40B4-BE49-F238E27FC236}">
                      <a16:creationId xmlns:a16="http://schemas.microsoft.com/office/drawing/2014/main" id="{EEB598CB-04D3-444D-B57C-6E0F8C3F444E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612" y="947"/>
                  <a:ext cx="241" cy="246"/>
                </a:xfrm>
                <a:custGeom>
                  <a:avLst/>
                  <a:gdLst>
                    <a:gd name="T0" fmla="*/ 722 w 725"/>
                    <a:gd name="T1" fmla="*/ 313 h 737"/>
                    <a:gd name="T2" fmla="*/ 679 w 725"/>
                    <a:gd name="T3" fmla="*/ 187 h 737"/>
                    <a:gd name="T4" fmla="*/ 604 w 725"/>
                    <a:gd name="T5" fmla="*/ 90 h 737"/>
                    <a:gd name="T6" fmla="*/ 459 w 725"/>
                    <a:gd name="T7" fmla="*/ 13 h 737"/>
                    <a:gd name="T8" fmla="*/ 390 w 725"/>
                    <a:gd name="T9" fmla="*/ 1 h 737"/>
                    <a:gd name="T10" fmla="*/ 334 w 725"/>
                    <a:gd name="T11" fmla="*/ 1 h 737"/>
                    <a:gd name="T12" fmla="*/ 263 w 725"/>
                    <a:gd name="T13" fmla="*/ 13 h 737"/>
                    <a:gd name="T14" fmla="*/ 120 w 725"/>
                    <a:gd name="T15" fmla="*/ 92 h 737"/>
                    <a:gd name="T16" fmla="*/ 45 w 725"/>
                    <a:gd name="T17" fmla="*/ 188 h 737"/>
                    <a:gd name="T18" fmla="*/ 3 w 725"/>
                    <a:gd name="T19" fmla="*/ 313 h 737"/>
                    <a:gd name="T20" fmla="*/ 2 w 725"/>
                    <a:gd name="T21" fmla="*/ 399 h 737"/>
                    <a:gd name="T22" fmla="*/ 51 w 725"/>
                    <a:gd name="T23" fmla="*/ 543 h 737"/>
                    <a:gd name="T24" fmla="*/ 123 w 725"/>
                    <a:gd name="T25" fmla="*/ 630 h 737"/>
                    <a:gd name="T26" fmla="*/ 84 w 725"/>
                    <a:gd name="T27" fmla="*/ 687 h 737"/>
                    <a:gd name="T28" fmla="*/ 103 w 725"/>
                    <a:gd name="T29" fmla="*/ 729 h 737"/>
                    <a:gd name="T30" fmla="*/ 126 w 725"/>
                    <a:gd name="T31" fmla="*/ 737 h 737"/>
                    <a:gd name="T32" fmla="*/ 153 w 725"/>
                    <a:gd name="T33" fmla="*/ 727 h 737"/>
                    <a:gd name="T34" fmla="*/ 189 w 725"/>
                    <a:gd name="T35" fmla="*/ 677 h 737"/>
                    <a:gd name="T36" fmla="*/ 316 w 725"/>
                    <a:gd name="T37" fmla="*/ 719 h 737"/>
                    <a:gd name="T38" fmla="*/ 409 w 725"/>
                    <a:gd name="T39" fmla="*/ 719 h 737"/>
                    <a:gd name="T40" fmla="*/ 536 w 725"/>
                    <a:gd name="T41" fmla="*/ 677 h 737"/>
                    <a:gd name="T42" fmla="*/ 572 w 725"/>
                    <a:gd name="T43" fmla="*/ 727 h 737"/>
                    <a:gd name="T44" fmla="*/ 599 w 725"/>
                    <a:gd name="T45" fmla="*/ 737 h 737"/>
                    <a:gd name="T46" fmla="*/ 622 w 725"/>
                    <a:gd name="T47" fmla="*/ 729 h 737"/>
                    <a:gd name="T48" fmla="*/ 640 w 725"/>
                    <a:gd name="T49" fmla="*/ 687 h 737"/>
                    <a:gd name="T50" fmla="*/ 602 w 725"/>
                    <a:gd name="T51" fmla="*/ 630 h 737"/>
                    <a:gd name="T52" fmla="*/ 674 w 725"/>
                    <a:gd name="T53" fmla="*/ 543 h 737"/>
                    <a:gd name="T54" fmla="*/ 723 w 725"/>
                    <a:gd name="T55" fmla="*/ 399 h 737"/>
                    <a:gd name="T56" fmla="*/ 363 w 725"/>
                    <a:gd name="T57" fmla="*/ 619 h 737"/>
                    <a:gd name="T58" fmla="*/ 285 w 725"/>
                    <a:gd name="T59" fmla="*/ 608 h 737"/>
                    <a:gd name="T60" fmla="*/ 197 w 725"/>
                    <a:gd name="T61" fmla="*/ 561 h 737"/>
                    <a:gd name="T62" fmla="*/ 133 w 725"/>
                    <a:gd name="T63" fmla="*/ 484 h 737"/>
                    <a:gd name="T64" fmla="*/ 103 w 725"/>
                    <a:gd name="T65" fmla="*/ 386 h 737"/>
                    <a:gd name="T66" fmla="*/ 103 w 725"/>
                    <a:gd name="T67" fmla="*/ 328 h 737"/>
                    <a:gd name="T68" fmla="*/ 133 w 725"/>
                    <a:gd name="T69" fmla="*/ 237 h 737"/>
                    <a:gd name="T70" fmla="*/ 188 w 725"/>
                    <a:gd name="T71" fmla="*/ 166 h 737"/>
                    <a:gd name="T72" fmla="*/ 292 w 725"/>
                    <a:gd name="T73" fmla="*/ 110 h 737"/>
                    <a:gd name="T74" fmla="*/ 342 w 725"/>
                    <a:gd name="T75" fmla="*/ 102 h 737"/>
                    <a:gd name="T76" fmla="*/ 381 w 725"/>
                    <a:gd name="T77" fmla="*/ 102 h 737"/>
                    <a:gd name="T78" fmla="*/ 431 w 725"/>
                    <a:gd name="T79" fmla="*/ 109 h 737"/>
                    <a:gd name="T80" fmla="*/ 536 w 725"/>
                    <a:gd name="T81" fmla="*/ 166 h 737"/>
                    <a:gd name="T82" fmla="*/ 592 w 725"/>
                    <a:gd name="T83" fmla="*/ 237 h 737"/>
                    <a:gd name="T84" fmla="*/ 622 w 725"/>
                    <a:gd name="T85" fmla="*/ 328 h 737"/>
                    <a:gd name="T86" fmla="*/ 622 w 725"/>
                    <a:gd name="T87" fmla="*/ 386 h 737"/>
                    <a:gd name="T88" fmla="*/ 592 w 725"/>
                    <a:gd name="T89" fmla="*/ 484 h 737"/>
                    <a:gd name="T90" fmla="*/ 529 w 725"/>
                    <a:gd name="T91" fmla="*/ 561 h 737"/>
                    <a:gd name="T92" fmla="*/ 441 w 725"/>
                    <a:gd name="T93" fmla="*/ 608 h 737"/>
                    <a:gd name="T94" fmla="*/ 363 w 725"/>
                    <a:gd name="T95" fmla="*/ 619 h 7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725" h="737">
                      <a:moveTo>
                        <a:pt x="725" y="361"/>
                      </a:moveTo>
                      <a:lnTo>
                        <a:pt x="722" y="313"/>
                      </a:lnTo>
                      <a:lnTo>
                        <a:pt x="699" y="225"/>
                      </a:lnTo>
                      <a:lnTo>
                        <a:pt x="679" y="187"/>
                      </a:lnTo>
                      <a:lnTo>
                        <a:pt x="659" y="151"/>
                      </a:lnTo>
                      <a:lnTo>
                        <a:pt x="604" y="90"/>
                      </a:lnTo>
                      <a:lnTo>
                        <a:pt x="536" y="44"/>
                      </a:lnTo>
                      <a:lnTo>
                        <a:pt x="459" y="13"/>
                      </a:lnTo>
                      <a:lnTo>
                        <a:pt x="418" y="4"/>
                      </a:lnTo>
                      <a:lnTo>
                        <a:pt x="390" y="1"/>
                      </a:lnTo>
                      <a:lnTo>
                        <a:pt x="363" y="0"/>
                      </a:lnTo>
                      <a:lnTo>
                        <a:pt x="334" y="1"/>
                      </a:lnTo>
                      <a:lnTo>
                        <a:pt x="305" y="5"/>
                      </a:lnTo>
                      <a:lnTo>
                        <a:pt x="263" y="13"/>
                      </a:lnTo>
                      <a:lnTo>
                        <a:pt x="187" y="44"/>
                      </a:lnTo>
                      <a:lnTo>
                        <a:pt x="120" y="92"/>
                      </a:lnTo>
                      <a:lnTo>
                        <a:pt x="67" y="152"/>
                      </a:lnTo>
                      <a:lnTo>
                        <a:pt x="45" y="188"/>
                      </a:lnTo>
                      <a:lnTo>
                        <a:pt x="25" y="227"/>
                      </a:lnTo>
                      <a:lnTo>
                        <a:pt x="3" y="313"/>
                      </a:lnTo>
                      <a:lnTo>
                        <a:pt x="0" y="361"/>
                      </a:lnTo>
                      <a:lnTo>
                        <a:pt x="2" y="399"/>
                      </a:lnTo>
                      <a:lnTo>
                        <a:pt x="19" y="476"/>
                      </a:lnTo>
                      <a:lnTo>
                        <a:pt x="51" y="543"/>
                      </a:lnTo>
                      <a:lnTo>
                        <a:pt x="96" y="604"/>
                      </a:lnTo>
                      <a:lnTo>
                        <a:pt x="123" y="630"/>
                      </a:lnTo>
                      <a:lnTo>
                        <a:pt x="93" y="673"/>
                      </a:lnTo>
                      <a:lnTo>
                        <a:pt x="84" y="687"/>
                      </a:lnTo>
                      <a:lnTo>
                        <a:pt x="90" y="719"/>
                      </a:lnTo>
                      <a:lnTo>
                        <a:pt x="103" y="729"/>
                      </a:lnTo>
                      <a:lnTo>
                        <a:pt x="113" y="736"/>
                      </a:lnTo>
                      <a:lnTo>
                        <a:pt x="126" y="737"/>
                      </a:lnTo>
                      <a:lnTo>
                        <a:pt x="136" y="736"/>
                      </a:lnTo>
                      <a:lnTo>
                        <a:pt x="153" y="727"/>
                      </a:lnTo>
                      <a:lnTo>
                        <a:pt x="159" y="720"/>
                      </a:lnTo>
                      <a:lnTo>
                        <a:pt x="189" y="677"/>
                      </a:lnTo>
                      <a:lnTo>
                        <a:pt x="230" y="696"/>
                      </a:lnTo>
                      <a:lnTo>
                        <a:pt x="316" y="719"/>
                      </a:lnTo>
                      <a:lnTo>
                        <a:pt x="363" y="720"/>
                      </a:lnTo>
                      <a:lnTo>
                        <a:pt x="409" y="719"/>
                      </a:lnTo>
                      <a:lnTo>
                        <a:pt x="495" y="696"/>
                      </a:lnTo>
                      <a:lnTo>
                        <a:pt x="536" y="677"/>
                      </a:lnTo>
                      <a:lnTo>
                        <a:pt x="566" y="720"/>
                      </a:lnTo>
                      <a:lnTo>
                        <a:pt x="572" y="727"/>
                      </a:lnTo>
                      <a:lnTo>
                        <a:pt x="589" y="736"/>
                      </a:lnTo>
                      <a:lnTo>
                        <a:pt x="599" y="737"/>
                      </a:lnTo>
                      <a:lnTo>
                        <a:pt x="612" y="736"/>
                      </a:lnTo>
                      <a:lnTo>
                        <a:pt x="622" y="729"/>
                      </a:lnTo>
                      <a:lnTo>
                        <a:pt x="635" y="719"/>
                      </a:lnTo>
                      <a:lnTo>
                        <a:pt x="640" y="687"/>
                      </a:lnTo>
                      <a:lnTo>
                        <a:pt x="633" y="673"/>
                      </a:lnTo>
                      <a:lnTo>
                        <a:pt x="602" y="630"/>
                      </a:lnTo>
                      <a:lnTo>
                        <a:pt x="630" y="604"/>
                      </a:lnTo>
                      <a:lnTo>
                        <a:pt x="674" y="543"/>
                      </a:lnTo>
                      <a:lnTo>
                        <a:pt x="706" y="476"/>
                      </a:lnTo>
                      <a:lnTo>
                        <a:pt x="723" y="399"/>
                      </a:lnTo>
                      <a:lnTo>
                        <a:pt x="725" y="361"/>
                      </a:lnTo>
                      <a:close/>
                      <a:moveTo>
                        <a:pt x="363" y="619"/>
                      </a:moveTo>
                      <a:lnTo>
                        <a:pt x="335" y="619"/>
                      </a:lnTo>
                      <a:lnTo>
                        <a:pt x="285" y="608"/>
                      </a:lnTo>
                      <a:lnTo>
                        <a:pt x="239" y="589"/>
                      </a:lnTo>
                      <a:lnTo>
                        <a:pt x="197" y="561"/>
                      </a:lnTo>
                      <a:lnTo>
                        <a:pt x="161" y="526"/>
                      </a:lnTo>
                      <a:lnTo>
                        <a:pt x="133" y="484"/>
                      </a:lnTo>
                      <a:lnTo>
                        <a:pt x="113" y="438"/>
                      </a:lnTo>
                      <a:lnTo>
                        <a:pt x="103" y="386"/>
                      </a:lnTo>
                      <a:lnTo>
                        <a:pt x="101" y="361"/>
                      </a:lnTo>
                      <a:lnTo>
                        <a:pt x="103" y="328"/>
                      </a:lnTo>
                      <a:lnTo>
                        <a:pt x="120" y="266"/>
                      </a:lnTo>
                      <a:lnTo>
                        <a:pt x="133" y="237"/>
                      </a:lnTo>
                      <a:lnTo>
                        <a:pt x="149" y="211"/>
                      </a:lnTo>
                      <a:lnTo>
                        <a:pt x="188" y="166"/>
                      </a:lnTo>
                      <a:lnTo>
                        <a:pt x="237" y="133"/>
                      </a:lnTo>
                      <a:lnTo>
                        <a:pt x="292" y="110"/>
                      </a:lnTo>
                      <a:lnTo>
                        <a:pt x="322" y="105"/>
                      </a:lnTo>
                      <a:lnTo>
                        <a:pt x="342" y="102"/>
                      </a:lnTo>
                      <a:lnTo>
                        <a:pt x="363" y="100"/>
                      </a:lnTo>
                      <a:lnTo>
                        <a:pt x="381" y="102"/>
                      </a:lnTo>
                      <a:lnTo>
                        <a:pt x="400" y="103"/>
                      </a:lnTo>
                      <a:lnTo>
                        <a:pt x="431" y="109"/>
                      </a:lnTo>
                      <a:lnTo>
                        <a:pt x="487" y="132"/>
                      </a:lnTo>
                      <a:lnTo>
                        <a:pt x="536" y="166"/>
                      </a:lnTo>
                      <a:lnTo>
                        <a:pt x="576" y="211"/>
                      </a:lnTo>
                      <a:lnTo>
                        <a:pt x="592" y="237"/>
                      </a:lnTo>
                      <a:lnTo>
                        <a:pt x="605" y="264"/>
                      </a:lnTo>
                      <a:lnTo>
                        <a:pt x="622" y="328"/>
                      </a:lnTo>
                      <a:lnTo>
                        <a:pt x="624" y="361"/>
                      </a:lnTo>
                      <a:lnTo>
                        <a:pt x="622" y="386"/>
                      </a:lnTo>
                      <a:lnTo>
                        <a:pt x="612" y="438"/>
                      </a:lnTo>
                      <a:lnTo>
                        <a:pt x="592" y="484"/>
                      </a:lnTo>
                      <a:lnTo>
                        <a:pt x="563" y="526"/>
                      </a:lnTo>
                      <a:lnTo>
                        <a:pt x="529" y="561"/>
                      </a:lnTo>
                      <a:lnTo>
                        <a:pt x="487" y="589"/>
                      </a:lnTo>
                      <a:lnTo>
                        <a:pt x="441" y="608"/>
                      </a:lnTo>
                      <a:lnTo>
                        <a:pt x="389" y="619"/>
                      </a:lnTo>
                      <a:lnTo>
                        <a:pt x="363" y="619"/>
                      </a:lnTo>
                      <a:close/>
                    </a:path>
                  </a:pathLst>
                </a:custGeom>
                <a:solidFill>
                  <a:srgbClr val="70D5E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4" name="Freeform 12">
                  <a:extLst>
                    <a:ext uri="{FF2B5EF4-FFF2-40B4-BE49-F238E27FC236}">
                      <a16:creationId xmlns:a16="http://schemas.microsoft.com/office/drawing/2014/main" id="{A6864296-1FB1-4323-ACB1-5E27CBEDA55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16" y="1006"/>
                  <a:ext cx="70" cy="99"/>
                </a:xfrm>
                <a:custGeom>
                  <a:avLst/>
                  <a:gdLst>
                    <a:gd name="T0" fmla="*/ 194 w 209"/>
                    <a:gd name="T1" fmla="*/ 245 h 298"/>
                    <a:gd name="T2" fmla="*/ 95 w 209"/>
                    <a:gd name="T3" fmla="*/ 183 h 298"/>
                    <a:gd name="T4" fmla="*/ 91 w 209"/>
                    <a:gd name="T5" fmla="*/ 167 h 298"/>
                    <a:gd name="T6" fmla="*/ 78 w 209"/>
                    <a:gd name="T7" fmla="*/ 156 h 298"/>
                    <a:gd name="T8" fmla="*/ 83 w 209"/>
                    <a:gd name="T9" fmla="*/ 31 h 298"/>
                    <a:gd name="T10" fmla="*/ 82 w 209"/>
                    <a:gd name="T11" fmla="*/ 19 h 298"/>
                    <a:gd name="T12" fmla="*/ 66 w 209"/>
                    <a:gd name="T13" fmla="*/ 3 h 298"/>
                    <a:gd name="T14" fmla="*/ 54 w 209"/>
                    <a:gd name="T15" fmla="*/ 0 h 298"/>
                    <a:gd name="T16" fmla="*/ 43 w 209"/>
                    <a:gd name="T17" fmla="*/ 2 h 298"/>
                    <a:gd name="T18" fmla="*/ 27 w 209"/>
                    <a:gd name="T19" fmla="*/ 18 h 298"/>
                    <a:gd name="T20" fmla="*/ 26 w 209"/>
                    <a:gd name="T21" fmla="*/ 29 h 298"/>
                    <a:gd name="T22" fmla="*/ 20 w 209"/>
                    <a:gd name="T23" fmla="*/ 153 h 298"/>
                    <a:gd name="T24" fmla="*/ 11 w 209"/>
                    <a:gd name="T25" fmla="*/ 160 h 298"/>
                    <a:gd name="T26" fmla="*/ 1 w 209"/>
                    <a:gd name="T27" fmla="*/ 180 h 298"/>
                    <a:gd name="T28" fmla="*/ 0 w 209"/>
                    <a:gd name="T29" fmla="*/ 192 h 298"/>
                    <a:gd name="T30" fmla="*/ 1 w 209"/>
                    <a:gd name="T31" fmla="*/ 202 h 298"/>
                    <a:gd name="T32" fmla="*/ 8 w 209"/>
                    <a:gd name="T33" fmla="*/ 219 h 298"/>
                    <a:gd name="T34" fmla="*/ 21 w 209"/>
                    <a:gd name="T35" fmla="*/ 232 h 298"/>
                    <a:gd name="T36" fmla="*/ 39 w 209"/>
                    <a:gd name="T37" fmla="*/ 239 h 298"/>
                    <a:gd name="T38" fmla="*/ 49 w 209"/>
                    <a:gd name="T39" fmla="*/ 241 h 298"/>
                    <a:gd name="T40" fmla="*/ 59 w 209"/>
                    <a:gd name="T41" fmla="*/ 239 h 298"/>
                    <a:gd name="T42" fmla="*/ 69 w 209"/>
                    <a:gd name="T43" fmla="*/ 235 h 298"/>
                    <a:gd name="T44" fmla="*/ 164 w 209"/>
                    <a:gd name="T45" fmla="*/ 294 h 298"/>
                    <a:gd name="T46" fmla="*/ 171 w 209"/>
                    <a:gd name="T47" fmla="*/ 298 h 298"/>
                    <a:gd name="T48" fmla="*/ 180 w 209"/>
                    <a:gd name="T49" fmla="*/ 298 h 298"/>
                    <a:gd name="T50" fmla="*/ 187 w 209"/>
                    <a:gd name="T51" fmla="*/ 298 h 298"/>
                    <a:gd name="T52" fmla="*/ 199 w 209"/>
                    <a:gd name="T53" fmla="*/ 291 h 298"/>
                    <a:gd name="T54" fmla="*/ 205 w 209"/>
                    <a:gd name="T55" fmla="*/ 285 h 298"/>
                    <a:gd name="T56" fmla="*/ 209 w 209"/>
                    <a:gd name="T57" fmla="*/ 274 h 298"/>
                    <a:gd name="T58" fmla="*/ 203 w 209"/>
                    <a:gd name="T59" fmla="*/ 252 h 298"/>
                    <a:gd name="T60" fmla="*/ 194 w 209"/>
                    <a:gd name="T61" fmla="*/ 245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09" h="298">
                      <a:moveTo>
                        <a:pt x="194" y="245"/>
                      </a:moveTo>
                      <a:lnTo>
                        <a:pt x="95" y="183"/>
                      </a:lnTo>
                      <a:lnTo>
                        <a:pt x="91" y="167"/>
                      </a:lnTo>
                      <a:lnTo>
                        <a:pt x="78" y="156"/>
                      </a:lnTo>
                      <a:lnTo>
                        <a:pt x="83" y="31"/>
                      </a:lnTo>
                      <a:lnTo>
                        <a:pt x="82" y="19"/>
                      </a:lnTo>
                      <a:lnTo>
                        <a:pt x="66" y="3"/>
                      </a:lnTo>
                      <a:lnTo>
                        <a:pt x="54" y="0"/>
                      </a:lnTo>
                      <a:lnTo>
                        <a:pt x="43" y="2"/>
                      </a:lnTo>
                      <a:lnTo>
                        <a:pt x="27" y="18"/>
                      </a:lnTo>
                      <a:lnTo>
                        <a:pt x="26" y="29"/>
                      </a:lnTo>
                      <a:lnTo>
                        <a:pt x="20" y="153"/>
                      </a:lnTo>
                      <a:lnTo>
                        <a:pt x="11" y="160"/>
                      </a:lnTo>
                      <a:lnTo>
                        <a:pt x="1" y="180"/>
                      </a:lnTo>
                      <a:lnTo>
                        <a:pt x="0" y="192"/>
                      </a:lnTo>
                      <a:lnTo>
                        <a:pt x="1" y="202"/>
                      </a:lnTo>
                      <a:lnTo>
                        <a:pt x="8" y="219"/>
                      </a:lnTo>
                      <a:lnTo>
                        <a:pt x="21" y="232"/>
                      </a:lnTo>
                      <a:lnTo>
                        <a:pt x="39" y="239"/>
                      </a:lnTo>
                      <a:lnTo>
                        <a:pt x="49" y="241"/>
                      </a:lnTo>
                      <a:lnTo>
                        <a:pt x="59" y="239"/>
                      </a:lnTo>
                      <a:lnTo>
                        <a:pt x="69" y="235"/>
                      </a:lnTo>
                      <a:lnTo>
                        <a:pt x="164" y="294"/>
                      </a:lnTo>
                      <a:lnTo>
                        <a:pt x="171" y="298"/>
                      </a:lnTo>
                      <a:lnTo>
                        <a:pt x="180" y="298"/>
                      </a:lnTo>
                      <a:lnTo>
                        <a:pt x="187" y="298"/>
                      </a:lnTo>
                      <a:lnTo>
                        <a:pt x="199" y="291"/>
                      </a:lnTo>
                      <a:lnTo>
                        <a:pt x="205" y="285"/>
                      </a:lnTo>
                      <a:lnTo>
                        <a:pt x="209" y="274"/>
                      </a:lnTo>
                      <a:lnTo>
                        <a:pt x="203" y="252"/>
                      </a:lnTo>
                      <a:lnTo>
                        <a:pt x="194" y="245"/>
                      </a:lnTo>
                      <a:close/>
                    </a:path>
                  </a:pathLst>
                </a:custGeom>
                <a:solidFill>
                  <a:srgbClr val="70D5E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</p:grpSp>
      </p:grp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EB0E2EB7-F612-4F67-8182-D628CF7B391D}"/>
              </a:ext>
            </a:extLst>
          </p:cNvPr>
          <p:cNvSpPr/>
          <p:nvPr/>
        </p:nvSpPr>
        <p:spPr>
          <a:xfrm>
            <a:off x="999031" y="4449972"/>
            <a:ext cx="5888785" cy="17990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Values </a:t>
            </a:r>
          </a:p>
          <a:p>
            <a:pPr>
              <a:lnSpc>
                <a:spcPct val="150000"/>
              </a:lnSpc>
            </a:pPr>
            <a:r>
              <a:rPr lang="en-US" altLang="ko-KR" sz="1400" dirty="0" err="1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Cluster_num</a:t>
            </a:r>
            <a:r>
              <a:rPr lang="en-US" altLang="ko-KR" sz="1400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above shows  which cluster it belongs to 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The value consists of 0-4 , 5 clusters in total 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600" b="1" dirty="0">
              <a:solidFill>
                <a:prstClr val="black">
                  <a:lumMod val="65000"/>
                  <a:lumOff val="35000"/>
                </a:prst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6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1" name="사각형: 둥근 위쪽 모서리 66">
            <a:extLst>
              <a:ext uri="{FF2B5EF4-FFF2-40B4-BE49-F238E27FC236}">
                <a16:creationId xmlns:a16="http://schemas.microsoft.com/office/drawing/2014/main" id="{C29DAE98-86C1-42A0-B2A0-62D8D73A4AEF}"/>
              </a:ext>
            </a:extLst>
          </p:cNvPr>
          <p:cNvSpPr/>
          <p:nvPr/>
        </p:nvSpPr>
        <p:spPr>
          <a:xfrm>
            <a:off x="693527" y="4652521"/>
            <a:ext cx="216000" cy="216000"/>
          </a:xfrm>
          <a:prstGeom prst="ellipse">
            <a:avLst/>
          </a:prstGeom>
          <a:solidFill>
            <a:srgbClr val="C8EFF8"/>
          </a:solidFill>
          <a:ln>
            <a:solidFill>
              <a:srgbClr val="70D5E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ko-KR" altLang="en-US" sz="1100" dirty="0">
              <a:solidFill>
                <a:srgbClr val="70D5EC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38ECA5-6039-086C-A632-9DBC17037946}"/>
              </a:ext>
            </a:extLst>
          </p:cNvPr>
          <p:cNvSpPr txBox="1"/>
          <p:nvPr/>
        </p:nvSpPr>
        <p:spPr>
          <a:xfrm>
            <a:off x="9081011" y="4242601"/>
            <a:ext cx="29494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+mj-ea"/>
                <a:ea typeface="+mj-ea"/>
              </a:rPr>
              <a:t>Added new column: cluster prediction </a:t>
            </a:r>
            <a:endParaRPr lang="ko-KR" altLang="en-US" sz="1200" dirty="0">
              <a:latin typeface="+mj-ea"/>
              <a:ea typeface="+mj-ea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75B62DD-AB70-E293-DA7E-873C66A13CFF}"/>
              </a:ext>
            </a:extLst>
          </p:cNvPr>
          <p:cNvSpPr/>
          <p:nvPr/>
        </p:nvSpPr>
        <p:spPr>
          <a:xfrm>
            <a:off x="352840" y="3210339"/>
            <a:ext cx="1997764" cy="2832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D9CF882-62F6-A348-AD5E-73167AAFA5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644" y="967778"/>
            <a:ext cx="11449638" cy="3029106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263DD0DB-C64A-A2E8-D750-7CA2BB274118}"/>
              </a:ext>
            </a:extLst>
          </p:cNvPr>
          <p:cNvSpPr/>
          <p:nvPr/>
        </p:nvSpPr>
        <p:spPr>
          <a:xfrm>
            <a:off x="10783955" y="849796"/>
            <a:ext cx="1076461" cy="330476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42340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D5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>
            <a:off x="-63752" y="-27867"/>
            <a:ext cx="12481039" cy="7059802"/>
            <a:chOff x="-26488" y="-45215"/>
            <a:chExt cx="12105712" cy="6775199"/>
          </a:xfrm>
        </p:grpSpPr>
        <p:sp>
          <p:nvSpPr>
            <p:cNvPr id="7" name="사각형: 둥근 한쪽 모서리 6">
              <a:extLst>
                <a:ext uri="{FF2B5EF4-FFF2-40B4-BE49-F238E27FC236}">
                  <a16:creationId xmlns:a16="http://schemas.microsoft.com/office/drawing/2014/main" id="{71E05BED-4C2B-4E7F-BA61-F313FA5A5967}"/>
                </a:ext>
              </a:extLst>
            </p:cNvPr>
            <p:cNvSpPr/>
            <p:nvPr/>
          </p:nvSpPr>
          <p:spPr>
            <a:xfrm flipV="1">
              <a:off x="0" y="0"/>
              <a:ext cx="12079224" cy="6729984"/>
            </a:xfrm>
            <a:prstGeom prst="round1Rect">
              <a:avLst>
                <a:gd name="adj" fmla="val 2760"/>
              </a:avLst>
            </a:prstGeom>
            <a:solidFill>
              <a:schemeClr val="bg1">
                <a:alpha val="30000"/>
              </a:schemeClr>
            </a:solidFill>
            <a:ln w="12700">
              <a:solidFill>
                <a:schemeClr val="bg1">
                  <a:alpha val="2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+mn-ea"/>
              </a:endParaRPr>
            </a:p>
          </p:txBody>
        </p:sp>
        <p:sp>
          <p:nvSpPr>
            <p:cNvPr id="6" name="사각형: 둥근 한쪽 모서리 5">
              <a:extLst>
                <a:ext uri="{FF2B5EF4-FFF2-40B4-BE49-F238E27FC236}">
                  <a16:creationId xmlns:a16="http://schemas.microsoft.com/office/drawing/2014/main" id="{F9C8B8D8-464C-4696-AD42-E043A39F11F4}"/>
                </a:ext>
              </a:extLst>
            </p:cNvPr>
            <p:cNvSpPr/>
            <p:nvPr/>
          </p:nvSpPr>
          <p:spPr>
            <a:xfrm flipV="1">
              <a:off x="0" y="0"/>
              <a:ext cx="11887200" cy="6556248"/>
            </a:xfrm>
            <a:prstGeom prst="round1Rect">
              <a:avLst>
                <a:gd name="adj" fmla="val 3524"/>
              </a:avLst>
            </a:prstGeom>
            <a:solidFill>
              <a:schemeClr val="bg1"/>
            </a:solidFill>
            <a:ln>
              <a:noFill/>
            </a:ln>
            <a:effectLst>
              <a:outerShdw blurRad="177800" dist="635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>
                  <a:solidFill>
                    <a:prstClr val="white"/>
                  </a:solidFill>
                  <a:latin typeface="+mn-ea"/>
                </a:rPr>
                <a:t>ㅇ</a:t>
              </a:r>
              <a:endParaRPr lang="ko-KR" altLang="en-US" dirty="0">
                <a:solidFill>
                  <a:prstClr val="white"/>
                </a:solidFill>
                <a:latin typeface="+mn-ea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DE1A3A5A-9DE3-4FDC-B6DF-4B0D04D40DEF}"/>
                </a:ext>
              </a:extLst>
            </p:cNvPr>
            <p:cNvSpPr/>
            <p:nvPr/>
          </p:nvSpPr>
          <p:spPr>
            <a:xfrm>
              <a:off x="-26488" y="-45215"/>
              <a:ext cx="11887200" cy="79952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 latinLnBrk="0">
                <a:defRPr/>
              </a:pPr>
              <a:r>
                <a:rPr lang="en-US" altLang="ko-KR" sz="2000" kern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+mn-ea"/>
                </a:rPr>
                <a:t>3. Clustering</a:t>
              </a:r>
              <a:r>
                <a:rPr lang="ko-KR" altLang="en-US" sz="2000" kern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+mn-ea"/>
                </a:rPr>
                <a:t> </a:t>
              </a:r>
              <a:r>
                <a:rPr lang="en-US" altLang="ko-KR" sz="2000" kern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+mn-ea"/>
                </a:rPr>
                <a:t>(k-means clustering)</a:t>
              </a:r>
            </a:p>
          </p:txBody>
        </p:sp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852A8B15-DA56-4E6C-9107-418529756162}"/>
                </a:ext>
              </a:extLst>
            </p:cNvPr>
            <p:cNvSpPr/>
            <p:nvPr/>
          </p:nvSpPr>
          <p:spPr>
            <a:xfrm rot="10800000" flipV="1">
              <a:off x="11444700" y="264652"/>
              <a:ext cx="252000" cy="252000"/>
            </a:xfrm>
            <a:prstGeom prst="roundRect">
              <a:avLst/>
            </a:prstGeom>
            <a:solidFill>
              <a:srgbClr val="70D5EC"/>
            </a:solidFill>
            <a:ln>
              <a:noFill/>
            </a:ln>
            <a:effectLst>
              <a:outerShdw blurRad="50800" dist="38100" dir="5400000" algn="t" rotWithShape="0">
                <a:srgbClr val="70D5EC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>
                  <a:solidFill>
                    <a:prstClr val="white"/>
                  </a:solidFill>
                  <a:latin typeface="+mn-ea"/>
                </a:rPr>
                <a:t>X</a:t>
              </a:r>
              <a:endParaRPr lang="ko-KR" altLang="en-US" sz="1050" dirty="0">
                <a:solidFill>
                  <a:prstClr val="white"/>
                </a:solidFill>
                <a:latin typeface="+mn-ea"/>
              </a:endParaRPr>
            </a:p>
          </p:txBody>
        </p: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7195719F-5149-471E-984D-09D556E4895C}"/>
                </a:ext>
              </a:extLst>
            </p:cNvPr>
            <p:cNvGrpSpPr/>
            <p:nvPr/>
          </p:nvGrpSpPr>
          <p:grpSpPr>
            <a:xfrm>
              <a:off x="11053053" y="264652"/>
              <a:ext cx="252000" cy="252000"/>
              <a:chOff x="11053053" y="175752"/>
              <a:chExt cx="252000" cy="252000"/>
            </a:xfrm>
          </p:grpSpPr>
          <p:sp>
            <p:nvSpPr>
              <p:cNvPr id="28" name="사각형: 둥근 모서리 27">
                <a:extLst>
                  <a:ext uri="{FF2B5EF4-FFF2-40B4-BE49-F238E27FC236}">
                    <a16:creationId xmlns:a16="http://schemas.microsoft.com/office/drawing/2014/main" id="{30A3868D-69D9-4D60-BE18-2184853101CB}"/>
                  </a:ext>
                </a:extLst>
              </p:cNvPr>
              <p:cNvSpPr/>
              <p:nvPr/>
            </p:nvSpPr>
            <p:spPr>
              <a:xfrm rot="10800000" flipV="1">
                <a:off x="11053053" y="175752"/>
                <a:ext cx="252000" cy="252000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 dirty="0">
                  <a:solidFill>
                    <a:prstClr val="white"/>
                  </a:solidFill>
                  <a:latin typeface="+mn-ea"/>
                </a:endParaRPr>
              </a:p>
            </p:txBody>
          </p:sp>
          <p:grpSp>
            <p:nvGrpSpPr>
              <p:cNvPr id="12" name="Group 8">
                <a:extLst>
                  <a:ext uri="{FF2B5EF4-FFF2-40B4-BE49-F238E27FC236}">
                    <a16:creationId xmlns:a16="http://schemas.microsoft.com/office/drawing/2014/main" id="{AEBD1F02-B83C-4E35-94E5-8B919FF573D7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1112867" y="231488"/>
                <a:ext cx="132372" cy="140525"/>
                <a:chOff x="4594" y="900"/>
                <a:chExt cx="276" cy="293"/>
              </a:xfrm>
              <a:solidFill>
                <a:schemeClr val="tx1">
                  <a:lumMod val="50000"/>
                  <a:lumOff val="50000"/>
                </a:schemeClr>
              </a:solidFill>
            </p:grpSpPr>
            <p:sp>
              <p:nvSpPr>
                <p:cNvPr id="21" name="Freeform 9">
                  <a:extLst>
                    <a:ext uri="{FF2B5EF4-FFF2-40B4-BE49-F238E27FC236}">
                      <a16:creationId xmlns:a16="http://schemas.microsoft.com/office/drawing/2014/main" id="{5D083AC8-1964-4443-B936-637541132CA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94" y="900"/>
                  <a:ext cx="102" cy="91"/>
                </a:xfrm>
                <a:custGeom>
                  <a:avLst/>
                  <a:gdLst>
                    <a:gd name="T0" fmla="*/ 72 w 307"/>
                    <a:gd name="T1" fmla="*/ 263 h 273"/>
                    <a:gd name="T2" fmla="*/ 91 w 307"/>
                    <a:gd name="T3" fmla="*/ 236 h 273"/>
                    <a:gd name="T4" fmla="*/ 139 w 307"/>
                    <a:gd name="T5" fmla="*/ 187 h 273"/>
                    <a:gd name="T6" fmla="*/ 193 w 307"/>
                    <a:gd name="T7" fmla="*/ 148 h 273"/>
                    <a:gd name="T8" fmla="*/ 255 w 307"/>
                    <a:gd name="T9" fmla="*/ 119 h 273"/>
                    <a:gd name="T10" fmla="*/ 290 w 307"/>
                    <a:gd name="T11" fmla="*/ 110 h 273"/>
                    <a:gd name="T12" fmla="*/ 299 w 307"/>
                    <a:gd name="T13" fmla="*/ 106 h 273"/>
                    <a:gd name="T14" fmla="*/ 305 w 307"/>
                    <a:gd name="T15" fmla="*/ 97 h 273"/>
                    <a:gd name="T16" fmla="*/ 307 w 307"/>
                    <a:gd name="T17" fmla="*/ 87 h 273"/>
                    <a:gd name="T18" fmla="*/ 303 w 307"/>
                    <a:gd name="T19" fmla="*/ 77 h 273"/>
                    <a:gd name="T20" fmla="*/ 292 w 307"/>
                    <a:gd name="T21" fmla="*/ 60 h 273"/>
                    <a:gd name="T22" fmla="*/ 263 w 307"/>
                    <a:gd name="T23" fmla="*/ 33 h 273"/>
                    <a:gd name="T24" fmla="*/ 227 w 307"/>
                    <a:gd name="T25" fmla="*/ 13 h 273"/>
                    <a:gd name="T26" fmla="*/ 186 w 307"/>
                    <a:gd name="T27" fmla="*/ 1 h 273"/>
                    <a:gd name="T28" fmla="*/ 165 w 307"/>
                    <a:gd name="T29" fmla="*/ 0 h 273"/>
                    <a:gd name="T30" fmla="*/ 131 w 307"/>
                    <a:gd name="T31" fmla="*/ 3 h 273"/>
                    <a:gd name="T32" fmla="*/ 72 w 307"/>
                    <a:gd name="T33" fmla="*/ 27 h 273"/>
                    <a:gd name="T34" fmla="*/ 27 w 307"/>
                    <a:gd name="T35" fmla="*/ 72 h 273"/>
                    <a:gd name="T36" fmla="*/ 3 w 307"/>
                    <a:gd name="T37" fmla="*/ 131 h 273"/>
                    <a:gd name="T38" fmla="*/ 0 w 307"/>
                    <a:gd name="T39" fmla="*/ 164 h 273"/>
                    <a:gd name="T40" fmla="*/ 1 w 307"/>
                    <a:gd name="T41" fmla="*/ 192 h 273"/>
                    <a:gd name="T42" fmla="*/ 20 w 307"/>
                    <a:gd name="T43" fmla="*/ 243 h 273"/>
                    <a:gd name="T44" fmla="*/ 36 w 307"/>
                    <a:gd name="T45" fmla="*/ 266 h 273"/>
                    <a:gd name="T46" fmla="*/ 43 w 307"/>
                    <a:gd name="T47" fmla="*/ 273 h 273"/>
                    <a:gd name="T48" fmla="*/ 53 w 307"/>
                    <a:gd name="T49" fmla="*/ 273 h 273"/>
                    <a:gd name="T50" fmla="*/ 65 w 307"/>
                    <a:gd name="T51" fmla="*/ 271 h 273"/>
                    <a:gd name="T52" fmla="*/ 72 w 307"/>
                    <a:gd name="T53" fmla="*/ 263 h 2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3">
                      <a:moveTo>
                        <a:pt x="72" y="263"/>
                      </a:moveTo>
                      <a:lnTo>
                        <a:pt x="91" y="236"/>
                      </a:lnTo>
                      <a:lnTo>
                        <a:pt x="139" y="187"/>
                      </a:lnTo>
                      <a:lnTo>
                        <a:pt x="193" y="148"/>
                      </a:lnTo>
                      <a:lnTo>
                        <a:pt x="255" y="119"/>
                      </a:lnTo>
                      <a:lnTo>
                        <a:pt x="290" y="110"/>
                      </a:lnTo>
                      <a:lnTo>
                        <a:pt x="299" y="106"/>
                      </a:lnTo>
                      <a:lnTo>
                        <a:pt x="305" y="97"/>
                      </a:lnTo>
                      <a:lnTo>
                        <a:pt x="307" y="87"/>
                      </a:lnTo>
                      <a:lnTo>
                        <a:pt x="303" y="77"/>
                      </a:lnTo>
                      <a:lnTo>
                        <a:pt x="292" y="60"/>
                      </a:lnTo>
                      <a:lnTo>
                        <a:pt x="263" y="33"/>
                      </a:lnTo>
                      <a:lnTo>
                        <a:pt x="227" y="13"/>
                      </a:lnTo>
                      <a:lnTo>
                        <a:pt x="186" y="1"/>
                      </a:lnTo>
                      <a:lnTo>
                        <a:pt x="165" y="0"/>
                      </a:lnTo>
                      <a:lnTo>
                        <a:pt x="131" y="3"/>
                      </a:lnTo>
                      <a:lnTo>
                        <a:pt x="72" y="27"/>
                      </a:lnTo>
                      <a:lnTo>
                        <a:pt x="27" y="72"/>
                      </a:lnTo>
                      <a:lnTo>
                        <a:pt x="3" y="131"/>
                      </a:lnTo>
                      <a:lnTo>
                        <a:pt x="0" y="164"/>
                      </a:lnTo>
                      <a:lnTo>
                        <a:pt x="1" y="192"/>
                      </a:lnTo>
                      <a:lnTo>
                        <a:pt x="20" y="243"/>
                      </a:lnTo>
                      <a:lnTo>
                        <a:pt x="36" y="266"/>
                      </a:lnTo>
                      <a:lnTo>
                        <a:pt x="43" y="273"/>
                      </a:lnTo>
                      <a:lnTo>
                        <a:pt x="53" y="273"/>
                      </a:lnTo>
                      <a:lnTo>
                        <a:pt x="65" y="271"/>
                      </a:lnTo>
                      <a:lnTo>
                        <a:pt x="72" y="263"/>
                      </a:lnTo>
                      <a:close/>
                    </a:path>
                  </a:pathLst>
                </a:custGeom>
                <a:solidFill>
                  <a:srgbClr val="70D5E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+mn-ea"/>
                  </a:endParaRPr>
                </a:p>
              </p:txBody>
            </p:sp>
            <p:sp>
              <p:nvSpPr>
                <p:cNvPr id="22" name="Freeform 10">
                  <a:extLst>
                    <a:ext uri="{FF2B5EF4-FFF2-40B4-BE49-F238E27FC236}">
                      <a16:creationId xmlns:a16="http://schemas.microsoft.com/office/drawing/2014/main" id="{9D800F43-DF2D-4198-8E75-ACA0153BD07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8" y="900"/>
                  <a:ext cx="102" cy="90"/>
                </a:xfrm>
                <a:custGeom>
                  <a:avLst/>
                  <a:gdLst>
                    <a:gd name="T0" fmla="*/ 143 w 307"/>
                    <a:gd name="T1" fmla="*/ 0 h 271"/>
                    <a:gd name="T2" fmla="*/ 121 w 307"/>
                    <a:gd name="T3" fmla="*/ 1 h 271"/>
                    <a:gd name="T4" fmla="*/ 81 w 307"/>
                    <a:gd name="T5" fmla="*/ 11 h 271"/>
                    <a:gd name="T6" fmla="*/ 46 w 307"/>
                    <a:gd name="T7" fmla="*/ 31 h 271"/>
                    <a:gd name="T8" fmla="*/ 16 w 307"/>
                    <a:gd name="T9" fmla="*/ 60 h 271"/>
                    <a:gd name="T10" fmla="*/ 4 w 307"/>
                    <a:gd name="T11" fmla="*/ 76 h 271"/>
                    <a:gd name="T12" fmla="*/ 0 w 307"/>
                    <a:gd name="T13" fmla="*/ 86 h 271"/>
                    <a:gd name="T14" fmla="*/ 3 w 307"/>
                    <a:gd name="T15" fmla="*/ 96 h 271"/>
                    <a:gd name="T16" fmla="*/ 9 w 307"/>
                    <a:gd name="T17" fmla="*/ 106 h 271"/>
                    <a:gd name="T18" fmla="*/ 19 w 307"/>
                    <a:gd name="T19" fmla="*/ 110 h 271"/>
                    <a:gd name="T20" fmla="*/ 52 w 307"/>
                    <a:gd name="T21" fmla="*/ 119 h 271"/>
                    <a:gd name="T22" fmla="*/ 115 w 307"/>
                    <a:gd name="T23" fmla="*/ 148 h 271"/>
                    <a:gd name="T24" fmla="*/ 170 w 307"/>
                    <a:gd name="T25" fmla="*/ 187 h 271"/>
                    <a:gd name="T26" fmla="*/ 218 w 307"/>
                    <a:gd name="T27" fmla="*/ 234 h 271"/>
                    <a:gd name="T28" fmla="*/ 237 w 307"/>
                    <a:gd name="T29" fmla="*/ 261 h 271"/>
                    <a:gd name="T30" fmla="*/ 245 w 307"/>
                    <a:gd name="T31" fmla="*/ 270 h 271"/>
                    <a:gd name="T32" fmla="*/ 255 w 307"/>
                    <a:gd name="T33" fmla="*/ 271 h 271"/>
                    <a:gd name="T34" fmla="*/ 266 w 307"/>
                    <a:gd name="T35" fmla="*/ 270 h 271"/>
                    <a:gd name="T36" fmla="*/ 274 w 307"/>
                    <a:gd name="T37" fmla="*/ 263 h 271"/>
                    <a:gd name="T38" fmla="*/ 289 w 307"/>
                    <a:gd name="T39" fmla="*/ 241 h 271"/>
                    <a:gd name="T40" fmla="*/ 306 w 307"/>
                    <a:gd name="T41" fmla="*/ 191 h 271"/>
                    <a:gd name="T42" fmla="*/ 307 w 307"/>
                    <a:gd name="T43" fmla="*/ 164 h 271"/>
                    <a:gd name="T44" fmla="*/ 306 w 307"/>
                    <a:gd name="T45" fmla="*/ 131 h 271"/>
                    <a:gd name="T46" fmla="*/ 280 w 307"/>
                    <a:gd name="T47" fmla="*/ 72 h 271"/>
                    <a:gd name="T48" fmla="*/ 235 w 307"/>
                    <a:gd name="T49" fmla="*/ 27 h 271"/>
                    <a:gd name="T50" fmla="*/ 178 w 307"/>
                    <a:gd name="T51" fmla="*/ 3 h 271"/>
                    <a:gd name="T52" fmla="*/ 143 w 307"/>
                    <a:gd name="T53" fmla="*/ 0 h 2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1">
                      <a:moveTo>
                        <a:pt x="143" y="0"/>
                      </a:moveTo>
                      <a:lnTo>
                        <a:pt x="121" y="1"/>
                      </a:lnTo>
                      <a:lnTo>
                        <a:pt x="81" y="11"/>
                      </a:lnTo>
                      <a:lnTo>
                        <a:pt x="46" y="31"/>
                      </a:lnTo>
                      <a:lnTo>
                        <a:pt x="16" y="60"/>
                      </a:lnTo>
                      <a:lnTo>
                        <a:pt x="4" y="76"/>
                      </a:lnTo>
                      <a:lnTo>
                        <a:pt x="0" y="86"/>
                      </a:lnTo>
                      <a:lnTo>
                        <a:pt x="3" y="96"/>
                      </a:lnTo>
                      <a:lnTo>
                        <a:pt x="9" y="106"/>
                      </a:lnTo>
                      <a:lnTo>
                        <a:pt x="19" y="110"/>
                      </a:lnTo>
                      <a:lnTo>
                        <a:pt x="52" y="119"/>
                      </a:lnTo>
                      <a:lnTo>
                        <a:pt x="115" y="148"/>
                      </a:lnTo>
                      <a:lnTo>
                        <a:pt x="170" y="187"/>
                      </a:lnTo>
                      <a:lnTo>
                        <a:pt x="218" y="234"/>
                      </a:lnTo>
                      <a:lnTo>
                        <a:pt x="237" y="261"/>
                      </a:lnTo>
                      <a:lnTo>
                        <a:pt x="245" y="270"/>
                      </a:lnTo>
                      <a:lnTo>
                        <a:pt x="255" y="271"/>
                      </a:lnTo>
                      <a:lnTo>
                        <a:pt x="266" y="270"/>
                      </a:lnTo>
                      <a:lnTo>
                        <a:pt x="274" y="263"/>
                      </a:lnTo>
                      <a:lnTo>
                        <a:pt x="289" y="241"/>
                      </a:lnTo>
                      <a:lnTo>
                        <a:pt x="306" y="191"/>
                      </a:lnTo>
                      <a:lnTo>
                        <a:pt x="307" y="164"/>
                      </a:lnTo>
                      <a:lnTo>
                        <a:pt x="306" y="131"/>
                      </a:lnTo>
                      <a:lnTo>
                        <a:pt x="280" y="72"/>
                      </a:lnTo>
                      <a:lnTo>
                        <a:pt x="235" y="27"/>
                      </a:lnTo>
                      <a:lnTo>
                        <a:pt x="178" y="3"/>
                      </a:lnTo>
                      <a:lnTo>
                        <a:pt x="143" y="0"/>
                      </a:lnTo>
                      <a:close/>
                    </a:path>
                  </a:pathLst>
                </a:custGeom>
                <a:solidFill>
                  <a:srgbClr val="70D5E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+mn-ea"/>
                  </a:endParaRPr>
                </a:p>
              </p:txBody>
            </p:sp>
            <p:sp>
              <p:nvSpPr>
                <p:cNvPr id="23" name="Freeform 11">
                  <a:extLst>
                    <a:ext uri="{FF2B5EF4-FFF2-40B4-BE49-F238E27FC236}">
                      <a16:creationId xmlns:a16="http://schemas.microsoft.com/office/drawing/2014/main" id="{EEB598CB-04D3-444D-B57C-6E0F8C3F444E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612" y="947"/>
                  <a:ext cx="241" cy="246"/>
                </a:xfrm>
                <a:custGeom>
                  <a:avLst/>
                  <a:gdLst>
                    <a:gd name="T0" fmla="*/ 722 w 725"/>
                    <a:gd name="T1" fmla="*/ 313 h 737"/>
                    <a:gd name="T2" fmla="*/ 679 w 725"/>
                    <a:gd name="T3" fmla="*/ 187 h 737"/>
                    <a:gd name="T4" fmla="*/ 604 w 725"/>
                    <a:gd name="T5" fmla="*/ 90 h 737"/>
                    <a:gd name="T6" fmla="*/ 459 w 725"/>
                    <a:gd name="T7" fmla="*/ 13 h 737"/>
                    <a:gd name="T8" fmla="*/ 390 w 725"/>
                    <a:gd name="T9" fmla="*/ 1 h 737"/>
                    <a:gd name="T10" fmla="*/ 334 w 725"/>
                    <a:gd name="T11" fmla="*/ 1 h 737"/>
                    <a:gd name="T12" fmla="*/ 263 w 725"/>
                    <a:gd name="T13" fmla="*/ 13 h 737"/>
                    <a:gd name="T14" fmla="*/ 120 w 725"/>
                    <a:gd name="T15" fmla="*/ 92 h 737"/>
                    <a:gd name="T16" fmla="*/ 45 w 725"/>
                    <a:gd name="T17" fmla="*/ 188 h 737"/>
                    <a:gd name="T18" fmla="*/ 3 w 725"/>
                    <a:gd name="T19" fmla="*/ 313 h 737"/>
                    <a:gd name="T20" fmla="*/ 2 w 725"/>
                    <a:gd name="T21" fmla="*/ 399 h 737"/>
                    <a:gd name="T22" fmla="*/ 51 w 725"/>
                    <a:gd name="T23" fmla="*/ 543 h 737"/>
                    <a:gd name="T24" fmla="*/ 123 w 725"/>
                    <a:gd name="T25" fmla="*/ 630 h 737"/>
                    <a:gd name="T26" fmla="*/ 84 w 725"/>
                    <a:gd name="T27" fmla="*/ 687 h 737"/>
                    <a:gd name="T28" fmla="*/ 103 w 725"/>
                    <a:gd name="T29" fmla="*/ 729 h 737"/>
                    <a:gd name="T30" fmla="*/ 126 w 725"/>
                    <a:gd name="T31" fmla="*/ 737 h 737"/>
                    <a:gd name="T32" fmla="*/ 153 w 725"/>
                    <a:gd name="T33" fmla="*/ 727 h 737"/>
                    <a:gd name="T34" fmla="*/ 189 w 725"/>
                    <a:gd name="T35" fmla="*/ 677 h 737"/>
                    <a:gd name="T36" fmla="*/ 316 w 725"/>
                    <a:gd name="T37" fmla="*/ 719 h 737"/>
                    <a:gd name="T38" fmla="*/ 409 w 725"/>
                    <a:gd name="T39" fmla="*/ 719 h 737"/>
                    <a:gd name="T40" fmla="*/ 536 w 725"/>
                    <a:gd name="T41" fmla="*/ 677 h 737"/>
                    <a:gd name="T42" fmla="*/ 572 w 725"/>
                    <a:gd name="T43" fmla="*/ 727 h 737"/>
                    <a:gd name="T44" fmla="*/ 599 w 725"/>
                    <a:gd name="T45" fmla="*/ 737 h 737"/>
                    <a:gd name="T46" fmla="*/ 622 w 725"/>
                    <a:gd name="T47" fmla="*/ 729 h 737"/>
                    <a:gd name="T48" fmla="*/ 640 w 725"/>
                    <a:gd name="T49" fmla="*/ 687 h 737"/>
                    <a:gd name="T50" fmla="*/ 602 w 725"/>
                    <a:gd name="T51" fmla="*/ 630 h 737"/>
                    <a:gd name="T52" fmla="*/ 674 w 725"/>
                    <a:gd name="T53" fmla="*/ 543 h 737"/>
                    <a:gd name="T54" fmla="*/ 723 w 725"/>
                    <a:gd name="T55" fmla="*/ 399 h 737"/>
                    <a:gd name="T56" fmla="*/ 363 w 725"/>
                    <a:gd name="T57" fmla="*/ 619 h 737"/>
                    <a:gd name="T58" fmla="*/ 285 w 725"/>
                    <a:gd name="T59" fmla="*/ 608 h 737"/>
                    <a:gd name="T60" fmla="*/ 197 w 725"/>
                    <a:gd name="T61" fmla="*/ 561 h 737"/>
                    <a:gd name="T62" fmla="*/ 133 w 725"/>
                    <a:gd name="T63" fmla="*/ 484 h 737"/>
                    <a:gd name="T64" fmla="*/ 103 w 725"/>
                    <a:gd name="T65" fmla="*/ 386 h 737"/>
                    <a:gd name="T66" fmla="*/ 103 w 725"/>
                    <a:gd name="T67" fmla="*/ 328 h 737"/>
                    <a:gd name="T68" fmla="*/ 133 w 725"/>
                    <a:gd name="T69" fmla="*/ 237 h 737"/>
                    <a:gd name="T70" fmla="*/ 188 w 725"/>
                    <a:gd name="T71" fmla="*/ 166 h 737"/>
                    <a:gd name="T72" fmla="*/ 292 w 725"/>
                    <a:gd name="T73" fmla="*/ 110 h 737"/>
                    <a:gd name="T74" fmla="*/ 342 w 725"/>
                    <a:gd name="T75" fmla="*/ 102 h 737"/>
                    <a:gd name="T76" fmla="*/ 381 w 725"/>
                    <a:gd name="T77" fmla="*/ 102 h 737"/>
                    <a:gd name="T78" fmla="*/ 431 w 725"/>
                    <a:gd name="T79" fmla="*/ 109 h 737"/>
                    <a:gd name="T80" fmla="*/ 536 w 725"/>
                    <a:gd name="T81" fmla="*/ 166 h 737"/>
                    <a:gd name="T82" fmla="*/ 592 w 725"/>
                    <a:gd name="T83" fmla="*/ 237 h 737"/>
                    <a:gd name="T84" fmla="*/ 622 w 725"/>
                    <a:gd name="T85" fmla="*/ 328 h 737"/>
                    <a:gd name="T86" fmla="*/ 622 w 725"/>
                    <a:gd name="T87" fmla="*/ 386 h 737"/>
                    <a:gd name="T88" fmla="*/ 592 w 725"/>
                    <a:gd name="T89" fmla="*/ 484 h 737"/>
                    <a:gd name="T90" fmla="*/ 529 w 725"/>
                    <a:gd name="T91" fmla="*/ 561 h 737"/>
                    <a:gd name="T92" fmla="*/ 441 w 725"/>
                    <a:gd name="T93" fmla="*/ 608 h 737"/>
                    <a:gd name="T94" fmla="*/ 363 w 725"/>
                    <a:gd name="T95" fmla="*/ 619 h 7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725" h="737">
                      <a:moveTo>
                        <a:pt x="725" y="361"/>
                      </a:moveTo>
                      <a:lnTo>
                        <a:pt x="722" y="313"/>
                      </a:lnTo>
                      <a:lnTo>
                        <a:pt x="699" y="225"/>
                      </a:lnTo>
                      <a:lnTo>
                        <a:pt x="679" y="187"/>
                      </a:lnTo>
                      <a:lnTo>
                        <a:pt x="659" y="151"/>
                      </a:lnTo>
                      <a:lnTo>
                        <a:pt x="604" y="90"/>
                      </a:lnTo>
                      <a:lnTo>
                        <a:pt x="536" y="44"/>
                      </a:lnTo>
                      <a:lnTo>
                        <a:pt x="459" y="13"/>
                      </a:lnTo>
                      <a:lnTo>
                        <a:pt x="418" y="4"/>
                      </a:lnTo>
                      <a:lnTo>
                        <a:pt x="390" y="1"/>
                      </a:lnTo>
                      <a:lnTo>
                        <a:pt x="363" y="0"/>
                      </a:lnTo>
                      <a:lnTo>
                        <a:pt x="334" y="1"/>
                      </a:lnTo>
                      <a:lnTo>
                        <a:pt x="305" y="5"/>
                      </a:lnTo>
                      <a:lnTo>
                        <a:pt x="263" y="13"/>
                      </a:lnTo>
                      <a:lnTo>
                        <a:pt x="187" y="44"/>
                      </a:lnTo>
                      <a:lnTo>
                        <a:pt x="120" y="92"/>
                      </a:lnTo>
                      <a:lnTo>
                        <a:pt x="67" y="152"/>
                      </a:lnTo>
                      <a:lnTo>
                        <a:pt x="45" y="188"/>
                      </a:lnTo>
                      <a:lnTo>
                        <a:pt x="25" y="227"/>
                      </a:lnTo>
                      <a:lnTo>
                        <a:pt x="3" y="313"/>
                      </a:lnTo>
                      <a:lnTo>
                        <a:pt x="0" y="361"/>
                      </a:lnTo>
                      <a:lnTo>
                        <a:pt x="2" y="399"/>
                      </a:lnTo>
                      <a:lnTo>
                        <a:pt x="19" y="476"/>
                      </a:lnTo>
                      <a:lnTo>
                        <a:pt x="51" y="543"/>
                      </a:lnTo>
                      <a:lnTo>
                        <a:pt x="96" y="604"/>
                      </a:lnTo>
                      <a:lnTo>
                        <a:pt x="123" y="630"/>
                      </a:lnTo>
                      <a:lnTo>
                        <a:pt x="93" y="673"/>
                      </a:lnTo>
                      <a:lnTo>
                        <a:pt x="84" y="687"/>
                      </a:lnTo>
                      <a:lnTo>
                        <a:pt x="90" y="719"/>
                      </a:lnTo>
                      <a:lnTo>
                        <a:pt x="103" y="729"/>
                      </a:lnTo>
                      <a:lnTo>
                        <a:pt x="113" y="736"/>
                      </a:lnTo>
                      <a:lnTo>
                        <a:pt x="126" y="737"/>
                      </a:lnTo>
                      <a:lnTo>
                        <a:pt x="136" y="736"/>
                      </a:lnTo>
                      <a:lnTo>
                        <a:pt x="153" y="727"/>
                      </a:lnTo>
                      <a:lnTo>
                        <a:pt x="159" y="720"/>
                      </a:lnTo>
                      <a:lnTo>
                        <a:pt x="189" y="677"/>
                      </a:lnTo>
                      <a:lnTo>
                        <a:pt x="230" y="696"/>
                      </a:lnTo>
                      <a:lnTo>
                        <a:pt x="316" y="719"/>
                      </a:lnTo>
                      <a:lnTo>
                        <a:pt x="363" y="720"/>
                      </a:lnTo>
                      <a:lnTo>
                        <a:pt x="409" y="719"/>
                      </a:lnTo>
                      <a:lnTo>
                        <a:pt x="495" y="696"/>
                      </a:lnTo>
                      <a:lnTo>
                        <a:pt x="536" y="677"/>
                      </a:lnTo>
                      <a:lnTo>
                        <a:pt x="566" y="720"/>
                      </a:lnTo>
                      <a:lnTo>
                        <a:pt x="572" y="727"/>
                      </a:lnTo>
                      <a:lnTo>
                        <a:pt x="589" y="736"/>
                      </a:lnTo>
                      <a:lnTo>
                        <a:pt x="599" y="737"/>
                      </a:lnTo>
                      <a:lnTo>
                        <a:pt x="612" y="736"/>
                      </a:lnTo>
                      <a:lnTo>
                        <a:pt x="622" y="729"/>
                      </a:lnTo>
                      <a:lnTo>
                        <a:pt x="635" y="719"/>
                      </a:lnTo>
                      <a:lnTo>
                        <a:pt x="640" y="687"/>
                      </a:lnTo>
                      <a:lnTo>
                        <a:pt x="633" y="673"/>
                      </a:lnTo>
                      <a:lnTo>
                        <a:pt x="602" y="630"/>
                      </a:lnTo>
                      <a:lnTo>
                        <a:pt x="630" y="604"/>
                      </a:lnTo>
                      <a:lnTo>
                        <a:pt x="674" y="543"/>
                      </a:lnTo>
                      <a:lnTo>
                        <a:pt x="706" y="476"/>
                      </a:lnTo>
                      <a:lnTo>
                        <a:pt x="723" y="399"/>
                      </a:lnTo>
                      <a:lnTo>
                        <a:pt x="725" y="361"/>
                      </a:lnTo>
                      <a:close/>
                      <a:moveTo>
                        <a:pt x="363" y="619"/>
                      </a:moveTo>
                      <a:lnTo>
                        <a:pt x="335" y="619"/>
                      </a:lnTo>
                      <a:lnTo>
                        <a:pt x="285" y="608"/>
                      </a:lnTo>
                      <a:lnTo>
                        <a:pt x="239" y="589"/>
                      </a:lnTo>
                      <a:lnTo>
                        <a:pt x="197" y="561"/>
                      </a:lnTo>
                      <a:lnTo>
                        <a:pt x="161" y="526"/>
                      </a:lnTo>
                      <a:lnTo>
                        <a:pt x="133" y="484"/>
                      </a:lnTo>
                      <a:lnTo>
                        <a:pt x="113" y="438"/>
                      </a:lnTo>
                      <a:lnTo>
                        <a:pt x="103" y="386"/>
                      </a:lnTo>
                      <a:lnTo>
                        <a:pt x="101" y="361"/>
                      </a:lnTo>
                      <a:lnTo>
                        <a:pt x="103" y="328"/>
                      </a:lnTo>
                      <a:lnTo>
                        <a:pt x="120" y="266"/>
                      </a:lnTo>
                      <a:lnTo>
                        <a:pt x="133" y="237"/>
                      </a:lnTo>
                      <a:lnTo>
                        <a:pt x="149" y="211"/>
                      </a:lnTo>
                      <a:lnTo>
                        <a:pt x="188" y="166"/>
                      </a:lnTo>
                      <a:lnTo>
                        <a:pt x="237" y="133"/>
                      </a:lnTo>
                      <a:lnTo>
                        <a:pt x="292" y="110"/>
                      </a:lnTo>
                      <a:lnTo>
                        <a:pt x="322" y="105"/>
                      </a:lnTo>
                      <a:lnTo>
                        <a:pt x="342" y="102"/>
                      </a:lnTo>
                      <a:lnTo>
                        <a:pt x="363" y="100"/>
                      </a:lnTo>
                      <a:lnTo>
                        <a:pt x="381" y="102"/>
                      </a:lnTo>
                      <a:lnTo>
                        <a:pt x="400" y="103"/>
                      </a:lnTo>
                      <a:lnTo>
                        <a:pt x="431" y="109"/>
                      </a:lnTo>
                      <a:lnTo>
                        <a:pt x="487" y="132"/>
                      </a:lnTo>
                      <a:lnTo>
                        <a:pt x="536" y="166"/>
                      </a:lnTo>
                      <a:lnTo>
                        <a:pt x="576" y="211"/>
                      </a:lnTo>
                      <a:lnTo>
                        <a:pt x="592" y="237"/>
                      </a:lnTo>
                      <a:lnTo>
                        <a:pt x="605" y="264"/>
                      </a:lnTo>
                      <a:lnTo>
                        <a:pt x="622" y="328"/>
                      </a:lnTo>
                      <a:lnTo>
                        <a:pt x="624" y="361"/>
                      </a:lnTo>
                      <a:lnTo>
                        <a:pt x="622" y="386"/>
                      </a:lnTo>
                      <a:lnTo>
                        <a:pt x="612" y="438"/>
                      </a:lnTo>
                      <a:lnTo>
                        <a:pt x="592" y="484"/>
                      </a:lnTo>
                      <a:lnTo>
                        <a:pt x="563" y="526"/>
                      </a:lnTo>
                      <a:lnTo>
                        <a:pt x="529" y="561"/>
                      </a:lnTo>
                      <a:lnTo>
                        <a:pt x="487" y="589"/>
                      </a:lnTo>
                      <a:lnTo>
                        <a:pt x="441" y="608"/>
                      </a:lnTo>
                      <a:lnTo>
                        <a:pt x="389" y="619"/>
                      </a:lnTo>
                      <a:lnTo>
                        <a:pt x="363" y="619"/>
                      </a:lnTo>
                      <a:close/>
                    </a:path>
                  </a:pathLst>
                </a:custGeom>
                <a:solidFill>
                  <a:srgbClr val="70D5E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+mn-ea"/>
                  </a:endParaRPr>
                </a:p>
              </p:txBody>
            </p:sp>
            <p:sp>
              <p:nvSpPr>
                <p:cNvPr id="24" name="Freeform 12">
                  <a:extLst>
                    <a:ext uri="{FF2B5EF4-FFF2-40B4-BE49-F238E27FC236}">
                      <a16:creationId xmlns:a16="http://schemas.microsoft.com/office/drawing/2014/main" id="{A6864296-1FB1-4323-ACB1-5E27CBEDA55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16" y="1006"/>
                  <a:ext cx="70" cy="99"/>
                </a:xfrm>
                <a:custGeom>
                  <a:avLst/>
                  <a:gdLst>
                    <a:gd name="T0" fmla="*/ 194 w 209"/>
                    <a:gd name="T1" fmla="*/ 245 h 298"/>
                    <a:gd name="T2" fmla="*/ 95 w 209"/>
                    <a:gd name="T3" fmla="*/ 183 h 298"/>
                    <a:gd name="T4" fmla="*/ 91 w 209"/>
                    <a:gd name="T5" fmla="*/ 167 h 298"/>
                    <a:gd name="T6" fmla="*/ 78 w 209"/>
                    <a:gd name="T7" fmla="*/ 156 h 298"/>
                    <a:gd name="T8" fmla="*/ 83 w 209"/>
                    <a:gd name="T9" fmla="*/ 31 h 298"/>
                    <a:gd name="T10" fmla="*/ 82 w 209"/>
                    <a:gd name="T11" fmla="*/ 19 h 298"/>
                    <a:gd name="T12" fmla="*/ 66 w 209"/>
                    <a:gd name="T13" fmla="*/ 3 h 298"/>
                    <a:gd name="T14" fmla="*/ 54 w 209"/>
                    <a:gd name="T15" fmla="*/ 0 h 298"/>
                    <a:gd name="T16" fmla="*/ 43 w 209"/>
                    <a:gd name="T17" fmla="*/ 2 h 298"/>
                    <a:gd name="T18" fmla="*/ 27 w 209"/>
                    <a:gd name="T19" fmla="*/ 18 h 298"/>
                    <a:gd name="T20" fmla="*/ 26 w 209"/>
                    <a:gd name="T21" fmla="*/ 29 h 298"/>
                    <a:gd name="T22" fmla="*/ 20 w 209"/>
                    <a:gd name="T23" fmla="*/ 153 h 298"/>
                    <a:gd name="T24" fmla="*/ 11 w 209"/>
                    <a:gd name="T25" fmla="*/ 160 h 298"/>
                    <a:gd name="T26" fmla="*/ 1 w 209"/>
                    <a:gd name="T27" fmla="*/ 180 h 298"/>
                    <a:gd name="T28" fmla="*/ 0 w 209"/>
                    <a:gd name="T29" fmla="*/ 192 h 298"/>
                    <a:gd name="T30" fmla="*/ 1 w 209"/>
                    <a:gd name="T31" fmla="*/ 202 h 298"/>
                    <a:gd name="T32" fmla="*/ 8 w 209"/>
                    <a:gd name="T33" fmla="*/ 219 h 298"/>
                    <a:gd name="T34" fmla="*/ 21 w 209"/>
                    <a:gd name="T35" fmla="*/ 232 h 298"/>
                    <a:gd name="T36" fmla="*/ 39 w 209"/>
                    <a:gd name="T37" fmla="*/ 239 h 298"/>
                    <a:gd name="T38" fmla="*/ 49 w 209"/>
                    <a:gd name="T39" fmla="*/ 241 h 298"/>
                    <a:gd name="T40" fmla="*/ 59 w 209"/>
                    <a:gd name="T41" fmla="*/ 239 h 298"/>
                    <a:gd name="T42" fmla="*/ 69 w 209"/>
                    <a:gd name="T43" fmla="*/ 235 h 298"/>
                    <a:gd name="T44" fmla="*/ 164 w 209"/>
                    <a:gd name="T45" fmla="*/ 294 h 298"/>
                    <a:gd name="T46" fmla="*/ 171 w 209"/>
                    <a:gd name="T47" fmla="*/ 298 h 298"/>
                    <a:gd name="T48" fmla="*/ 180 w 209"/>
                    <a:gd name="T49" fmla="*/ 298 h 298"/>
                    <a:gd name="T50" fmla="*/ 187 w 209"/>
                    <a:gd name="T51" fmla="*/ 298 h 298"/>
                    <a:gd name="T52" fmla="*/ 199 w 209"/>
                    <a:gd name="T53" fmla="*/ 291 h 298"/>
                    <a:gd name="T54" fmla="*/ 205 w 209"/>
                    <a:gd name="T55" fmla="*/ 285 h 298"/>
                    <a:gd name="T56" fmla="*/ 209 w 209"/>
                    <a:gd name="T57" fmla="*/ 274 h 298"/>
                    <a:gd name="T58" fmla="*/ 203 w 209"/>
                    <a:gd name="T59" fmla="*/ 252 h 298"/>
                    <a:gd name="T60" fmla="*/ 194 w 209"/>
                    <a:gd name="T61" fmla="*/ 245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09" h="298">
                      <a:moveTo>
                        <a:pt x="194" y="245"/>
                      </a:moveTo>
                      <a:lnTo>
                        <a:pt x="95" y="183"/>
                      </a:lnTo>
                      <a:lnTo>
                        <a:pt x="91" y="167"/>
                      </a:lnTo>
                      <a:lnTo>
                        <a:pt x="78" y="156"/>
                      </a:lnTo>
                      <a:lnTo>
                        <a:pt x="83" y="31"/>
                      </a:lnTo>
                      <a:lnTo>
                        <a:pt x="82" y="19"/>
                      </a:lnTo>
                      <a:lnTo>
                        <a:pt x="66" y="3"/>
                      </a:lnTo>
                      <a:lnTo>
                        <a:pt x="54" y="0"/>
                      </a:lnTo>
                      <a:lnTo>
                        <a:pt x="43" y="2"/>
                      </a:lnTo>
                      <a:lnTo>
                        <a:pt x="27" y="18"/>
                      </a:lnTo>
                      <a:lnTo>
                        <a:pt x="26" y="29"/>
                      </a:lnTo>
                      <a:lnTo>
                        <a:pt x="20" y="153"/>
                      </a:lnTo>
                      <a:lnTo>
                        <a:pt x="11" y="160"/>
                      </a:lnTo>
                      <a:lnTo>
                        <a:pt x="1" y="180"/>
                      </a:lnTo>
                      <a:lnTo>
                        <a:pt x="0" y="192"/>
                      </a:lnTo>
                      <a:lnTo>
                        <a:pt x="1" y="202"/>
                      </a:lnTo>
                      <a:lnTo>
                        <a:pt x="8" y="219"/>
                      </a:lnTo>
                      <a:lnTo>
                        <a:pt x="21" y="232"/>
                      </a:lnTo>
                      <a:lnTo>
                        <a:pt x="39" y="239"/>
                      </a:lnTo>
                      <a:lnTo>
                        <a:pt x="49" y="241"/>
                      </a:lnTo>
                      <a:lnTo>
                        <a:pt x="59" y="239"/>
                      </a:lnTo>
                      <a:lnTo>
                        <a:pt x="69" y="235"/>
                      </a:lnTo>
                      <a:lnTo>
                        <a:pt x="164" y="294"/>
                      </a:lnTo>
                      <a:lnTo>
                        <a:pt x="171" y="298"/>
                      </a:lnTo>
                      <a:lnTo>
                        <a:pt x="180" y="298"/>
                      </a:lnTo>
                      <a:lnTo>
                        <a:pt x="187" y="298"/>
                      </a:lnTo>
                      <a:lnTo>
                        <a:pt x="199" y="291"/>
                      </a:lnTo>
                      <a:lnTo>
                        <a:pt x="205" y="285"/>
                      </a:lnTo>
                      <a:lnTo>
                        <a:pt x="209" y="274"/>
                      </a:lnTo>
                      <a:lnTo>
                        <a:pt x="203" y="252"/>
                      </a:lnTo>
                      <a:lnTo>
                        <a:pt x="194" y="245"/>
                      </a:lnTo>
                      <a:close/>
                    </a:path>
                  </a:pathLst>
                </a:custGeom>
                <a:solidFill>
                  <a:srgbClr val="70D5E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+mn-ea"/>
                  </a:endParaRPr>
                </a:p>
              </p:txBody>
            </p:sp>
          </p:grpSp>
        </p:grp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B338ECA5-6039-086C-A632-9DBC17037946}"/>
              </a:ext>
            </a:extLst>
          </p:cNvPr>
          <p:cNvSpPr txBox="1"/>
          <p:nvPr/>
        </p:nvSpPr>
        <p:spPr>
          <a:xfrm>
            <a:off x="1078383" y="1052875"/>
            <a:ext cx="10428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0" i="0" dirty="0">
                <a:solidFill>
                  <a:srgbClr val="000000"/>
                </a:solidFill>
                <a:effectLst/>
                <a:latin typeface="+mn-ea"/>
              </a:rPr>
              <a:t>EDA progression for classified groups, attributes of 5 clusters are analyzed based on attributes</a:t>
            </a:r>
            <a:endParaRPr lang="ko-KR" altLang="en-US" dirty="0">
              <a:highlight>
                <a:srgbClr val="C0C0C0"/>
              </a:highlight>
              <a:latin typeface="+mn-ea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63553D0-50FD-5E50-7F8B-15EF66094E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670" y="1540565"/>
            <a:ext cx="3854423" cy="3687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5642459-3E7D-1D09-B7F8-FFC1A0256D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4982" y="1545535"/>
            <a:ext cx="3682160" cy="3682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DE64F59-8D6B-0231-BED2-C723F80E85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7388" y="1540565"/>
            <a:ext cx="3813312" cy="3790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D7706EE-375A-930C-5113-2981CAFBEBA4}"/>
              </a:ext>
            </a:extLst>
          </p:cNvPr>
          <p:cNvSpPr txBox="1"/>
          <p:nvPr/>
        </p:nvSpPr>
        <p:spPr>
          <a:xfrm>
            <a:off x="1452680" y="5500809"/>
            <a:ext cx="2138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Purchase amount</a:t>
            </a:r>
            <a:r>
              <a:rPr lang="ko-KR" altLang="en-US" dirty="0">
                <a:latin typeface="+mn-ea"/>
              </a:rPr>
              <a:t>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46EAFB8-C713-4B47-0EC2-8B98BD7BC64A}"/>
              </a:ext>
            </a:extLst>
          </p:cNvPr>
          <p:cNvSpPr txBox="1"/>
          <p:nvPr/>
        </p:nvSpPr>
        <p:spPr>
          <a:xfrm>
            <a:off x="5079824" y="5500809"/>
            <a:ext cx="21804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Classes of income</a:t>
            </a:r>
            <a:r>
              <a:rPr lang="ko-KR" altLang="en-US" dirty="0">
                <a:latin typeface="+mn-ea"/>
              </a:rPr>
              <a:t> 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4CF7D6A-003D-643D-4E7E-34B417BD009C}"/>
              </a:ext>
            </a:extLst>
          </p:cNvPr>
          <p:cNvSpPr txBox="1"/>
          <p:nvPr/>
        </p:nvSpPr>
        <p:spPr>
          <a:xfrm>
            <a:off x="8385714" y="5500809"/>
            <a:ext cx="30352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Rented or Property owned</a:t>
            </a:r>
            <a:endParaRPr lang="ko-KR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186009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D5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>
            <a:off x="0" y="0"/>
            <a:ext cx="12458700" cy="7046843"/>
            <a:chOff x="0" y="-18471"/>
            <a:chExt cx="12079224" cy="6748455"/>
          </a:xfrm>
        </p:grpSpPr>
        <p:sp>
          <p:nvSpPr>
            <p:cNvPr id="7" name="사각형: 둥근 한쪽 모서리 6">
              <a:extLst>
                <a:ext uri="{FF2B5EF4-FFF2-40B4-BE49-F238E27FC236}">
                  <a16:creationId xmlns:a16="http://schemas.microsoft.com/office/drawing/2014/main" id="{71E05BED-4C2B-4E7F-BA61-F313FA5A5967}"/>
                </a:ext>
              </a:extLst>
            </p:cNvPr>
            <p:cNvSpPr/>
            <p:nvPr/>
          </p:nvSpPr>
          <p:spPr>
            <a:xfrm flipV="1">
              <a:off x="0" y="0"/>
              <a:ext cx="12079224" cy="6729984"/>
            </a:xfrm>
            <a:prstGeom prst="round1Rect">
              <a:avLst>
                <a:gd name="adj" fmla="val 2760"/>
              </a:avLst>
            </a:prstGeom>
            <a:solidFill>
              <a:schemeClr val="bg1">
                <a:alpha val="30000"/>
              </a:schemeClr>
            </a:solidFill>
            <a:ln w="12700">
              <a:solidFill>
                <a:schemeClr val="bg1">
                  <a:alpha val="2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사각형: 둥근 한쪽 모서리 5">
              <a:extLst>
                <a:ext uri="{FF2B5EF4-FFF2-40B4-BE49-F238E27FC236}">
                  <a16:creationId xmlns:a16="http://schemas.microsoft.com/office/drawing/2014/main" id="{F9C8B8D8-464C-4696-AD42-E043A39F11F4}"/>
                </a:ext>
              </a:extLst>
            </p:cNvPr>
            <p:cNvSpPr/>
            <p:nvPr/>
          </p:nvSpPr>
          <p:spPr>
            <a:xfrm flipV="1">
              <a:off x="0" y="0"/>
              <a:ext cx="11887200" cy="6556248"/>
            </a:xfrm>
            <a:prstGeom prst="round1Rect">
              <a:avLst>
                <a:gd name="adj" fmla="val 3524"/>
              </a:avLst>
            </a:prstGeom>
            <a:solidFill>
              <a:schemeClr val="bg1"/>
            </a:solidFill>
            <a:ln>
              <a:noFill/>
            </a:ln>
            <a:effectLst>
              <a:outerShdw blurRad="177800" dist="635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>
                  <a:solidFill>
                    <a:prstClr val="white"/>
                  </a:solidFill>
                </a:rPr>
                <a:t>ㅇ</a:t>
              </a: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DE1A3A5A-9DE3-4FDC-B6DF-4B0D04D40DEF}"/>
                </a:ext>
              </a:extLst>
            </p:cNvPr>
            <p:cNvSpPr/>
            <p:nvPr/>
          </p:nvSpPr>
          <p:spPr>
            <a:xfrm>
              <a:off x="0" y="-18471"/>
              <a:ext cx="11887200" cy="79952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 latinLnBrk="0">
                <a:defRPr/>
              </a:pPr>
              <a:endParaRPr lang="en-US" altLang="ko-KR" sz="20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+mn-ea"/>
              </a:endParaRPr>
            </a:p>
            <a:p>
              <a:pPr lvl="1" latinLnBrk="0">
                <a:defRPr/>
              </a:pPr>
              <a:r>
                <a:rPr lang="en-US" altLang="ko-KR" sz="2000" kern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+mn-ea"/>
                </a:rPr>
                <a:t>3. Clustering</a:t>
              </a:r>
              <a:r>
                <a:rPr lang="ko-KR" altLang="en-US" sz="2000" kern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+mn-ea"/>
                </a:rPr>
                <a:t> </a:t>
              </a:r>
              <a:r>
                <a:rPr lang="en-US" altLang="ko-KR" sz="2000" kern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+mn-ea"/>
                </a:rPr>
                <a:t>(k-means clustering)</a:t>
              </a:r>
            </a:p>
            <a:p>
              <a:pPr lvl="1" latinLnBrk="0">
                <a:defRPr/>
              </a:pPr>
              <a:endParaRPr lang="en-US" altLang="ko-KR" sz="20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852A8B15-DA56-4E6C-9107-418529756162}"/>
                </a:ext>
              </a:extLst>
            </p:cNvPr>
            <p:cNvSpPr/>
            <p:nvPr/>
          </p:nvSpPr>
          <p:spPr>
            <a:xfrm rot="10800000" flipV="1">
              <a:off x="11444700" y="264652"/>
              <a:ext cx="252000" cy="252000"/>
            </a:xfrm>
            <a:prstGeom prst="roundRect">
              <a:avLst/>
            </a:prstGeom>
            <a:solidFill>
              <a:srgbClr val="70D5EC"/>
            </a:solidFill>
            <a:ln>
              <a:noFill/>
            </a:ln>
            <a:effectLst>
              <a:outerShdw blurRad="50800" dist="38100" dir="5400000" algn="t" rotWithShape="0">
                <a:srgbClr val="70D5EC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>
                  <a:solidFill>
                    <a:prstClr val="white"/>
                  </a:solidFill>
                </a:rPr>
                <a:t>X</a:t>
              </a:r>
              <a:endParaRPr lang="ko-KR" altLang="en-US" sz="1050" dirty="0">
                <a:solidFill>
                  <a:prstClr val="white"/>
                </a:solidFill>
              </a:endParaRPr>
            </a:p>
          </p:txBody>
        </p: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7195719F-5149-471E-984D-09D556E4895C}"/>
                </a:ext>
              </a:extLst>
            </p:cNvPr>
            <p:cNvGrpSpPr/>
            <p:nvPr/>
          </p:nvGrpSpPr>
          <p:grpSpPr>
            <a:xfrm>
              <a:off x="11053053" y="264652"/>
              <a:ext cx="252000" cy="252000"/>
              <a:chOff x="11053053" y="175752"/>
              <a:chExt cx="252000" cy="252000"/>
            </a:xfrm>
          </p:grpSpPr>
          <p:sp>
            <p:nvSpPr>
              <p:cNvPr id="28" name="사각형: 둥근 모서리 27">
                <a:extLst>
                  <a:ext uri="{FF2B5EF4-FFF2-40B4-BE49-F238E27FC236}">
                    <a16:creationId xmlns:a16="http://schemas.microsoft.com/office/drawing/2014/main" id="{30A3868D-69D9-4D60-BE18-2184853101CB}"/>
                  </a:ext>
                </a:extLst>
              </p:cNvPr>
              <p:cNvSpPr/>
              <p:nvPr/>
            </p:nvSpPr>
            <p:spPr>
              <a:xfrm rot="10800000" flipV="1">
                <a:off x="11053053" y="175752"/>
                <a:ext cx="252000" cy="252000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 dirty="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2" name="Group 8">
                <a:extLst>
                  <a:ext uri="{FF2B5EF4-FFF2-40B4-BE49-F238E27FC236}">
                    <a16:creationId xmlns:a16="http://schemas.microsoft.com/office/drawing/2014/main" id="{AEBD1F02-B83C-4E35-94E5-8B919FF573D7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1112867" y="231488"/>
                <a:ext cx="132372" cy="140525"/>
                <a:chOff x="4594" y="900"/>
                <a:chExt cx="276" cy="293"/>
              </a:xfrm>
              <a:solidFill>
                <a:schemeClr val="tx1">
                  <a:lumMod val="50000"/>
                  <a:lumOff val="50000"/>
                </a:schemeClr>
              </a:solidFill>
            </p:grpSpPr>
            <p:sp>
              <p:nvSpPr>
                <p:cNvPr id="21" name="Freeform 9">
                  <a:extLst>
                    <a:ext uri="{FF2B5EF4-FFF2-40B4-BE49-F238E27FC236}">
                      <a16:creationId xmlns:a16="http://schemas.microsoft.com/office/drawing/2014/main" id="{5D083AC8-1964-4443-B936-637541132CA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94" y="900"/>
                  <a:ext cx="102" cy="91"/>
                </a:xfrm>
                <a:custGeom>
                  <a:avLst/>
                  <a:gdLst>
                    <a:gd name="T0" fmla="*/ 72 w 307"/>
                    <a:gd name="T1" fmla="*/ 263 h 273"/>
                    <a:gd name="T2" fmla="*/ 91 w 307"/>
                    <a:gd name="T3" fmla="*/ 236 h 273"/>
                    <a:gd name="T4" fmla="*/ 139 w 307"/>
                    <a:gd name="T5" fmla="*/ 187 h 273"/>
                    <a:gd name="T6" fmla="*/ 193 w 307"/>
                    <a:gd name="T7" fmla="*/ 148 h 273"/>
                    <a:gd name="T8" fmla="*/ 255 w 307"/>
                    <a:gd name="T9" fmla="*/ 119 h 273"/>
                    <a:gd name="T10" fmla="*/ 290 w 307"/>
                    <a:gd name="T11" fmla="*/ 110 h 273"/>
                    <a:gd name="T12" fmla="*/ 299 w 307"/>
                    <a:gd name="T13" fmla="*/ 106 h 273"/>
                    <a:gd name="T14" fmla="*/ 305 w 307"/>
                    <a:gd name="T15" fmla="*/ 97 h 273"/>
                    <a:gd name="T16" fmla="*/ 307 w 307"/>
                    <a:gd name="T17" fmla="*/ 87 h 273"/>
                    <a:gd name="T18" fmla="*/ 303 w 307"/>
                    <a:gd name="T19" fmla="*/ 77 h 273"/>
                    <a:gd name="T20" fmla="*/ 292 w 307"/>
                    <a:gd name="T21" fmla="*/ 60 h 273"/>
                    <a:gd name="T22" fmla="*/ 263 w 307"/>
                    <a:gd name="T23" fmla="*/ 33 h 273"/>
                    <a:gd name="T24" fmla="*/ 227 w 307"/>
                    <a:gd name="T25" fmla="*/ 13 h 273"/>
                    <a:gd name="T26" fmla="*/ 186 w 307"/>
                    <a:gd name="T27" fmla="*/ 1 h 273"/>
                    <a:gd name="T28" fmla="*/ 165 w 307"/>
                    <a:gd name="T29" fmla="*/ 0 h 273"/>
                    <a:gd name="T30" fmla="*/ 131 w 307"/>
                    <a:gd name="T31" fmla="*/ 3 h 273"/>
                    <a:gd name="T32" fmla="*/ 72 w 307"/>
                    <a:gd name="T33" fmla="*/ 27 h 273"/>
                    <a:gd name="T34" fmla="*/ 27 w 307"/>
                    <a:gd name="T35" fmla="*/ 72 h 273"/>
                    <a:gd name="T36" fmla="*/ 3 w 307"/>
                    <a:gd name="T37" fmla="*/ 131 h 273"/>
                    <a:gd name="T38" fmla="*/ 0 w 307"/>
                    <a:gd name="T39" fmla="*/ 164 h 273"/>
                    <a:gd name="T40" fmla="*/ 1 w 307"/>
                    <a:gd name="T41" fmla="*/ 192 h 273"/>
                    <a:gd name="T42" fmla="*/ 20 w 307"/>
                    <a:gd name="T43" fmla="*/ 243 h 273"/>
                    <a:gd name="T44" fmla="*/ 36 w 307"/>
                    <a:gd name="T45" fmla="*/ 266 h 273"/>
                    <a:gd name="T46" fmla="*/ 43 w 307"/>
                    <a:gd name="T47" fmla="*/ 273 h 273"/>
                    <a:gd name="T48" fmla="*/ 53 w 307"/>
                    <a:gd name="T49" fmla="*/ 273 h 273"/>
                    <a:gd name="T50" fmla="*/ 65 w 307"/>
                    <a:gd name="T51" fmla="*/ 271 h 273"/>
                    <a:gd name="T52" fmla="*/ 72 w 307"/>
                    <a:gd name="T53" fmla="*/ 263 h 2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3">
                      <a:moveTo>
                        <a:pt x="72" y="263"/>
                      </a:moveTo>
                      <a:lnTo>
                        <a:pt x="91" y="236"/>
                      </a:lnTo>
                      <a:lnTo>
                        <a:pt x="139" y="187"/>
                      </a:lnTo>
                      <a:lnTo>
                        <a:pt x="193" y="148"/>
                      </a:lnTo>
                      <a:lnTo>
                        <a:pt x="255" y="119"/>
                      </a:lnTo>
                      <a:lnTo>
                        <a:pt x="290" y="110"/>
                      </a:lnTo>
                      <a:lnTo>
                        <a:pt x="299" y="106"/>
                      </a:lnTo>
                      <a:lnTo>
                        <a:pt x="305" y="97"/>
                      </a:lnTo>
                      <a:lnTo>
                        <a:pt x="307" y="87"/>
                      </a:lnTo>
                      <a:lnTo>
                        <a:pt x="303" y="77"/>
                      </a:lnTo>
                      <a:lnTo>
                        <a:pt x="292" y="60"/>
                      </a:lnTo>
                      <a:lnTo>
                        <a:pt x="263" y="33"/>
                      </a:lnTo>
                      <a:lnTo>
                        <a:pt x="227" y="13"/>
                      </a:lnTo>
                      <a:lnTo>
                        <a:pt x="186" y="1"/>
                      </a:lnTo>
                      <a:lnTo>
                        <a:pt x="165" y="0"/>
                      </a:lnTo>
                      <a:lnTo>
                        <a:pt x="131" y="3"/>
                      </a:lnTo>
                      <a:lnTo>
                        <a:pt x="72" y="27"/>
                      </a:lnTo>
                      <a:lnTo>
                        <a:pt x="27" y="72"/>
                      </a:lnTo>
                      <a:lnTo>
                        <a:pt x="3" y="131"/>
                      </a:lnTo>
                      <a:lnTo>
                        <a:pt x="0" y="164"/>
                      </a:lnTo>
                      <a:lnTo>
                        <a:pt x="1" y="192"/>
                      </a:lnTo>
                      <a:lnTo>
                        <a:pt x="20" y="243"/>
                      </a:lnTo>
                      <a:lnTo>
                        <a:pt x="36" y="266"/>
                      </a:lnTo>
                      <a:lnTo>
                        <a:pt x="43" y="273"/>
                      </a:lnTo>
                      <a:lnTo>
                        <a:pt x="53" y="273"/>
                      </a:lnTo>
                      <a:lnTo>
                        <a:pt x="65" y="271"/>
                      </a:lnTo>
                      <a:lnTo>
                        <a:pt x="72" y="263"/>
                      </a:lnTo>
                      <a:close/>
                    </a:path>
                  </a:pathLst>
                </a:custGeom>
                <a:solidFill>
                  <a:srgbClr val="70D5E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2" name="Freeform 10">
                  <a:extLst>
                    <a:ext uri="{FF2B5EF4-FFF2-40B4-BE49-F238E27FC236}">
                      <a16:creationId xmlns:a16="http://schemas.microsoft.com/office/drawing/2014/main" id="{9D800F43-DF2D-4198-8E75-ACA0153BD07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8" y="900"/>
                  <a:ext cx="102" cy="90"/>
                </a:xfrm>
                <a:custGeom>
                  <a:avLst/>
                  <a:gdLst>
                    <a:gd name="T0" fmla="*/ 143 w 307"/>
                    <a:gd name="T1" fmla="*/ 0 h 271"/>
                    <a:gd name="T2" fmla="*/ 121 w 307"/>
                    <a:gd name="T3" fmla="*/ 1 h 271"/>
                    <a:gd name="T4" fmla="*/ 81 w 307"/>
                    <a:gd name="T5" fmla="*/ 11 h 271"/>
                    <a:gd name="T6" fmla="*/ 46 w 307"/>
                    <a:gd name="T7" fmla="*/ 31 h 271"/>
                    <a:gd name="T8" fmla="*/ 16 w 307"/>
                    <a:gd name="T9" fmla="*/ 60 h 271"/>
                    <a:gd name="T10" fmla="*/ 4 w 307"/>
                    <a:gd name="T11" fmla="*/ 76 h 271"/>
                    <a:gd name="T12" fmla="*/ 0 w 307"/>
                    <a:gd name="T13" fmla="*/ 86 h 271"/>
                    <a:gd name="T14" fmla="*/ 3 w 307"/>
                    <a:gd name="T15" fmla="*/ 96 h 271"/>
                    <a:gd name="T16" fmla="*/ 9 w 307"/>
                    <a:gd name="T17" fmla="*/ 106 h 271"/>
                    <a:gd name="T18" fmla="*/ 19 w 307"/>
                    <a:gd name="T19" fmla="*/ 110 h 271"/>
                    <a:gd name="T20" fmla="*/ 52 w 307"/>
                    <a:gd name="T21" fmla="*/ 119 h 271"/>
                    <a:gd name="T22" fmla="*/ 115 w 307"/>
                    <a:gd name="T23" fmla="*/ 148 h 271"/>
                    <a:gd name="T24" fmla="*/ 170 w 307"/>
                    <a:gd name="T25" fmla="*/ 187 h 271"/>
                    <a:gd name="T26" fmla="*/ 218 w 307"/>
                    <a:gd name="T27" fmla="*/ 234 h 271"/>
                    <a:gd name="T28" fmla="*/ 237 w 307"/>
                    <a:gd name="T29" fmla="*/ 261 h 271"/>
                    <a:gd name="T30" fmla="*/ 245 w 307"/>
                    <a:gd name="T31" fmla="*/ 270 h 271"/>
                    <a:gd name="T32" fmla="*/ 255 w 307"/>
                    <a:gd name="T33" fmla="*/ 271 h 271"/>
                    <a:gd name="T34" fmla="*/ 266 w 307"/>
                    <a:gd name="T35" fmla="*/ 270 h 271"/>
                    <a:gd name="T36" fmla="*/ 274 w 307"/>
                    <a:gd name="T37" fmla="*/ 263 h 271"/>
                    <a:gd name="T38" fmla="*/ 289 w 307"/>
                    <a:gd name="T39" fmla="*/ 241 h 271"/>
                    <a:gd name="T40" fmla="*/ 306 w 307"/>
                    <a:gd name="T41" fmla="*/ 191 h 271"/>
                    <a:gd name="T42" fmla="*/ 307 w 307"/>
                    <a:gd name="T43" fmla="*/ 164 h 271"/>
                    <a:gd name="T44" fmla="*/ 306 w 307"/>
                    <a:gd name="T45" fmla="*/ 131 h 271"/>
                    <a:gd name="T46" fmla="*/ 280 w 307"/>
                    <a:gd name="T47" fmla="*/ 72 h 271"/>
                    <a:gd name="T48" fmla="*/ 235 w 307"/>
                    <a:gd name="T49" fmla="*/ 27 h 271"/>
                    <a:gd name="T50" fmla="*/ 178 w 307"/>
                    <a:gd name="T51" fmla="*/ 3 h 271"/>
                    <a:gd name="T52" fmla="*/ 143 w 307"/>
                    <a:gd name="T53" fmla="*/ 0 h 2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1">
                      <a:moveTo>
                        <a:pt x="143" y="0"/>
                      </a:moveTo>
                      <a:lnTo>
                        <a:pt x="121" y="1"/>
                      </a:lnTo>
                      <a:lnTo>
                        <a:pt x="81" y="11"/>
                      </a:lnTo>
                      <a:lnTo>
                        <a:pt x="46" y="31"/>
                      </a:lnTo>
                      <a:lnTo>
                        <a:pt x="16" y="60"/>
                      </a:lnTo>
                      <a:lnTo>
                        <a:pt x="4" y="76"/>
                      </a:lnTo>
                      <a:lnTo>
                        <a:pt x="0" y="86"/>
                      </a:lnTo>
                      <a:lnTo>
                        <a:pt x="3" y="96"/>
                      </a:lnTo>
                      <a:lnTo>
                        <a:pt x="9" y="106"/>
                      </a:lnTo>
                      <a:lnTo>
                        <a:pt x="19" y="110"/>
                      </a:lnTo>
                      <a:lnTo>
                        <a:pt x="52" y="119"/>
                      </a:lnTo>
                      <a:lnTo>
                        <a:pt x="115" y="148"/>
                      </a:lnTo>
                      <a:lnTo>
                        <a:pt x="170" y="187"/>
                      </a:lnTo>
                      <a:lnTo>
                        <a:pt x="218" y="234"/>
                      </a:lnTo>
                      <a:lnTo>
                        <a:pt x="237" y="261"/>
                      </a:lnTo>
                      <a:lnTo>
                        <a:pt x="245" y="270"/>
                      </a:lnTo>
                      <a:lnTo>
                        <a:pt x="255" y="271"/>
                      </a:lnTo>
                      <a:lnTo>
                        <a:pt x="266" y="270"/>
                      </a:lnTo>
                      <a:lnTo>
                        <a:pt x="274" y="263"/>
                      </a:lnTo>
                      <a:lnTo>
                        <a:pt x="289" y="241"/>
                      </a:lnTo>
                      <a:lnTo>
                        <a:pt x="306" y="191"/>
                      </a:lnTo>
                      <a:lnTo>
                        <a:pt x="307" y="164"/>
                      </a:lnTo>
                      <a:lnTo>
                        <a:pt x="306" y="131"/>
                      </a:lnTo>
                      <a:lnTo>
                        <a:pt x="280" y="72"/>
                      </a:lnTo>
                      <a:lnTo>
                        <a:pt x="235" y="27"/>
                      </a:lnTo>
                      <a:lnTo>
                        <a:pt x="178" y="3"/>
                      </a:lnTo>
                      <a:lnTo>
                        <a:pt x="143" y="0"/>
                      </a:lnTo>
                      <a:close/>
                    </a:path>
                  </a:pathLst>
                </a:custGeom>
                <a:solidFill>
                  <a:srgbClr val="70D5E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3" name="Freeform 11">
                  <a:extLst>
                    <a:ext uri="{FF2B5EF4-FFF2-40B4-BE49-F238E27FC236}">
                      <a16:creationId xmlns:a16="http://schemas.microsoft.com/office/drawing/2014/main" id="{EEB598CB-04D3-444D-B57C-6E0F8C3F444E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612" y="947"/>
                  <a:ext cx="241" cy="246"/>
                </a:xfrm>
                <a:custGeom>
                  <a:avLst/>
                  <a:gdLst>
                    <a:gd name="T0" fmla="*/ 722 w 725"/>
                    <a:gd name="T1" fmla="*/ 313 h 737"/>
                    <a:gd name="T2" fmla="*/ 679 w 725"/>
                    <a:gd name="T3" fmla="*/ 187 h 737"/>
                    <a:gd name="T4" fmla="*/ 604 w 725"/>
                    <a:gd name="T5" fmla="*/ 90 h 737"/>
                    <a:gd name="T6" fmla="*/ 459 w 725"/>
                    <a:gd name="T7" fmla="*/ 13 h 737"/>
                    <a:gd name="T8" fmla="*/ 390 w 725"/>
                    <a:gd name="T9" fmla="*/ 1 h 737"/>
                    <a:gd name="T10" fmla="*/ 334 w 725"/>
                    <a:gd name="T11" fmla="*/ 1 h 737"/>
                    <a:gd name="T12" fmla="*/ 263 w 725"/>
                    <a:gd name="T13" fmla="*/ 13 h 737"/>
                    <a:gd name="T14" fmla="*/ 120 w 725"/>
                    <a:gd name="T15" fmla="*/ 92 h 737"/>
                    <a:gd name="T16" fmla="*/ 45 w 725"/>
                    <a:gd name="T17" fmla="*/ 188 h 737"/>
                    <a:gd name="T18" fmla="*/ 3 w 725"/>
                    <a:gd name="T19" fmla="*/ 313 h 737"/>
                    <a:gd name="T20" fmla="*/ 2 w 725"/>
                    <a:gd name="T21" fmla="*/ 399 h 737"/>
                    <a:gd name="T22" fmla="*/ 51 w 725"/>
                    <a:gd name="T23" fmla="*/ 543 h 737"/>
                    <a:gd name="T24" fmla="*/ 123 w 725"/>
                    <a:gd name="T25" fmla="*/ 630 h 737"/>
                    <a:gd name="T26" fmla="*/ 84 w 725"/>
                    <a:gd name="T27" fmla="*/ 687 h 737"/>
                    <a:gd name="T28" fmla="*/ 103 w 725"/>
                    <a:gd name="T29" fmla="*/ 729 h 737"/>
                    <a:gd name="T30" fmla="*/ 126 w 725"/>
                    <a:gd name="T31" fmla="*/ 737 h 737"/>
                    <a:gd name="T32" fmla="*/ 153 w 725"/>
                    <a:gd name="T33" fmla="*/ 727 h 737"/>
                    <a:gd name="T34" fmla="*/ 189 w 725"/>
                    <a:gd name="T35" fmla="*/ 677 h 737"/>
                    <a:gd name="T36" fmla="*/ 316 w 725"/>
                    <a:gd name="T37" fmla="*/ 719 h 737"/>
                    <a:gd name="T38" fmla="*/ 409 w 725"/>
                    <a:gd name="T39" fmla="*/ 719 h 737"/>
                    <a:gd name="T40" fmla="*/ 536 w 725"/>
                    <a:gd name="T41" fmla="*/ 677 h 737"/>
                    <a:gd name="T42" fmla="*/ 572 w 725"/>
                    <a:gd name="T43" fmla="*/ 727 h 737"/>
                    <a:gd name="T44" fmla="*/ 599 w 725"/>
                    <a:gd name="T45" fmla="*/ 737 h 737"/>
                    <a:gd name="T46" fmla="*/ 622 w 725"/>
                    <a:gd name="T47" fmla="*/ 729 h 737"/>
                    <a:gd name="T48" fmla="*/ 640 w 725"/>
                    <a:gd name="T49" fmla="*/ 687 h 737"/>
                    <a:gd name="T50" fmla="*/ 602 w 725"/>
                    <a:gd name="T51" fmla="*/ 630 h 737"/>
                    <a:gd name="T52" fmla="*/ 674 w 725"/>
                    <a:gd name="T53" fmla="*/ 543 h 737"/>
                    <a:gd name="T54" fmla="*/ 723 w 725"/>
                    <a:gd name="T55" fmla="*/ 399 h 737"/>
                    <a:gd name="T56" fmla="*/ 363 w 725"/>
                    <a:gd name="T57" fmla="*/ 619 h 737"/>
                    <a:gd name="T58" fmla="*/ 285 w 725"/>
                    <a:gd name="T59" fmla="*/ 608 h 737"/>
                    <a:gd name="T60" fmla="*/ 197 w 725"/>
                    <a:gd name="T61" fmla="*/ 561 h 737"/>
                    <a:gd name="T62" fmla="*/ 133 w 725"/>
                    <a:gd name="T63" fmla="*/ 484 h 737"/>
                    <a:gd name="T64" fmla="*/ 103 w 725"/>
                    <a:gd name="T65" fmla="*/ 386 h 737"/>
                    <a:gd name="T66" fmla="*/ 103 w 725"/>
                    <a:gd name="T67" fmla="*/ 328 h 737"/>
                    <a:gd name="T68" fmla="*/ 133 w 725"/>
                    <a:gd name="T69" fmla="*/ 237 h 737"/>
                    <a:gd name="T70" fmla="*/ 188 w 725"/>
                    <a:gd name="T71" fmla="*/ 166 h 737"/>
                    <a:gd name="T72" fmla="*/ 292 w 725"/>
                    <a:gd name="T73" fmla="*/ 110 h 737"/>
                    <a:gd name="T74" fmla="*/ 342 w 725"/>
                    <a:gd name="T75" fmla="*/ 102 h 737"/>
                    <a:gd name="T76" fmla="*/ 381 w 725"/>
                    <a:gd name="T77" fmla="*/ 102 h 737"/>
                    <a:gd name="T78" fmla="*/ 431 w 725"/>
                    <a:gd name="T79" fmla="*/ 109 h 737"/>
                    <a:gd name="T80" fmla="*/ 536 w 725"/>
                    <a:gd name="T81" fmla="*/ 166 h 737"/>
                    <a:gd name="T82" fmla="*/ 592 w 725"/>
                    <a:gd name="T83" fmla="*/ 237 h 737"/>
                    <a:gd name="T84" fmla="*/ 622 w 725"/>
                    <a:gd name="T85" fmla="*/ 328 h 737"/>
                    <a:gd name="T86" fmla="*/ 622 w 725"/>
                    <a:gd name="T87" fmla="*/ 386 h 737"/>
                    <a:gd name="T88" fmla="*/ 592 w 725"/>
                    <a:gd name="T89" fmla="*/ 484 h 737"/>
                    <a:gd name="T90" fmla="*/ 529 w 725"/>
                    <a:gd name="T91" fmla="*/ 561 h 737"/>
                    <a:gd name="T92" fmla="*/ 441 w 725"/>
                    <a:gd name="T93" fmla="*/ 608 h 737"/>
                    <a:gd name="T94" fmla="*/ 363 w 725"/>
                    <a:gd name="T95" fmla="*/ 619 h 7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725" h="737">
                      <a:moveTo>
                        <a:pt x="725" y="361"/>
                      </a:moveTo>
                      <a:lnTo>
                        <a:pt x="722" y="313"/>
                      </a:lnTo>
                      <a:lnTo>
                        <a:pt x="699" y="225"/>
                      </a:lnTo>
                      <a:lnTo>
                        <a:pt x="679" y="187"/>
                      </a:lnTo>
                      <a:lnTo>
                        <a:pt x="659" y="151"/>
                      </a:lnTo>
                      <a:lnTo>
                        <a:pt x="604" y="90"/>
                      </a:lnTo>
                      <a:lnTo>
                        <a:pt x="536" y="44"/>
                      </a:lnTo>
                      <a:lnTo>
                        <a:pt x="459" y="13"/>
                      </a:lnTo>
                      <a:lnTo>
                        <a:pt x="418" y="4"/>
                      </a:lnTo>
                      <a:lnTo>
                        <a:pt x="390" y="1"/>
                      </a:lnTo>
                      <a:lnTo>
                        <a:pt x="363" y="0"/>
                      </a:lnTo>
                      <a:lnTo>
                        <a:pt x="334" y="1"/>
                      </a:lnTo>
                      <a:lnTo>
                        <a:pt x="305" y="5"/>
                      </a:lnTo>
                      <a:lnTo>
                        <a:pt x="263" y="13"/>
                      </a:lnTo>
                      <a:lnTo>
                        <a:pt x="187" y="44"/>
                      </a:lnTo>
                      <a:lnTo>
                        <a:pt x="120" y="92"/>
                      </a:lnTo>
                      <a:lnTo>
                        <a:pt x="67" y="152"/>
                      </a:lnTo>
                      <a:lnTo>
                        <a:pt x="45" y="188"/>
                      </a:lnTo>
                      <a:lnTo>
                        <a:pt x="25" y="227"/>
                      </a:lnTo>
                      <a:lnTo>
                        <a:pt x="3" y="313"/>
                      </a:lnTo>
                      <a:lnTo>
                        <a:pt x="0" y="361"/>
                      </a:lnTo>
                      <a:lnTo>
                        <a:pt x="2" y="399"/>
                      </a:lnTo>
                      <a:lnTo>
                        <a:pt x="19" y="476"/>
                      </a:lnTo>
                      <a:lnTo>
                        <a:pt x="51" y="543"/>
                      </a:lnTo>
                      <a:lnTo>
                        <a:pt x="96" y="604"/>
                      </a:lnTo>
                      <a:lnTo>
                        <a:pt x="123" y="630"/>
                      </a:lnTo>
                      <a:lnTo>
                        <a:pt x="93" y="673"/>
                      </a:lnTo>
                      <a:lnTo>
                        <a:pt x="84" y="687"/>
                      </a:lnTo>
                      <a:lnTo>
                        <a:pt x="90" y="719"/>
                      </a:lnTo>
                      <a:lnTo>
                        <a:pt x="103" y="729"/>
                      </a:lnTo>
                      <a:lnTo>
                        <a:pt x="113" y="736"/>
                      </a:lnTo>
                      <a:lnTo>
                        <a:pt x="126" y="737"/>
                      </a:lnTo>
                      <a:lnTo>
                        <a:pt x="136" y="736"/>
                      </a:lnTo>
                      <a:lnTo>
                        <a:pt x="153" y="727"/>
                      </a:lnTo>
                      <a:lnTo>
                        <a:pt x="159" y="720"/>
                      </a:lnTo>
                      <a:lnTo>
                        <a:pt x="189" y="677"/>
                      </a:lnTo>
                      <a:lnTo>
                        <a:pt x="230" y="696"/>
                      </a:lnTo>
                      <a:lnTo>
                        <a:pt x="316" y="719"/>
                      </a:lnTo>
                      <a:lnTo>
                        <a:pt x="363" y="720"/>
                      </a:lnTo>
                      <a:lnTo>
                        <a:pt x="409" y="719"/>
                      </a:lnTo>
                      <a:lnTo>
                        <a:pt x="495" y="696"/>
                      </a:lnTo>
                      <a:lnTo>
                        <a:pt x="536" y="677"/>
                      </a:lnTo>
                      <a:lnTo>
                        <a:pt x="566" y="720"/>
                      </a:lnTo>
                      <a:lnTo>
                        <a:pt x="572" y="727"/>
                      </a:lnTo>
                      <a:lnTo>
                        <a:pt x="589" y="736"/>
                      </a:lnTo>
                      <a:lnTo>
                        <a:pt x="599" y="737"/>
                      </a:lnTo>
                      <a:lnTo>
                        <a:pt x="612" y="736"/>
                      </a:lnTo>
                      <a:lnTo>
                        <a:pt x="622" y="729"/>
                      </a:lnTo>
                      <a:lnTo>
                        <a:pt x="635" y="719"/>
                      </a:lnTo>
                      <a:lnTo>
                        <a:pt x="640" y="687"/>
                      </a:lnTo>
                      <a:lnTo>
                        <a:pt x="633" y="673"/>
                      </a:lnTo>
                      <a:lnTo>
                        <a:pt x="602" y="630"/>
                      </a:lnTo>
                      <a:lnTo>
                        <a:pt x="630" y="604"/>
                      </a:lnTo>
                      <a:lnTo>
                        <a:pt x="674" y="543"/>
                      </a:lnTo>
                      <a:lnTo>
                        <a:pt x="706" y="476"/>
                      </a:lnTo>
                      <a:lnTo>
                        <a:pt x="723" y="399"/>
                      </a:lnTo>
                      <a:lnTo>
                        <a:pt x="725" y="361"/>
                      </a:lnTo>
                      <a:close/>
                      <a:moveTo>
                        <a:pt x="363" y="619"/>
                      </a:moveTo>
                      <a:lnTo>
                        <a:pt x="335" y="619"/>
                      </a:lnTo>
                      <a:lnTo>
                        <a:pt x="285" y="608"/>
                      </a:lnTo>
                      <a:lnTo>
                        <a:pt x="239" y="589"/>
                      </a:lnTo>
                      <a:lnTo>
                        <a:pt x="197" y="561"/>
                      </a:lnTo>
                      <a:lnTo>
                        <a:pt x="161" y="526"/>
                      </a:lnTo>
                      <a:lnTo>
                        <a:pt x="133" y="484"/>
                      </a:lnTo>
                      <a:lnTo>
                        <a:pt x="113" y="438"/>
                      </a:lnTo>
                      <a:lnTo>
                        <a:pt x="103" y="386"/>
                      </a:lnTo>
                      <a:lnTo>
                        <a:pt x="101" y="361"/>
                      </a:lnTo>
                      <a:lnTo>
                        <a:pt x="103" y="328"/>
                      </a:lnTo>
                      <a:lnTo>
                        <a:pt x="120" y="266"/>
                      </a:lnTo>
                      <a:lnTo>
                        <a:pt x="133" y="237"/>
                      </a:lnTo>
                      <a:lnTo>
                        <a:pt x="149" y="211"/>
                      </a:lnTo>
                      <a:lnTo>
                        <a:pt x="188" y="166"/>
                      </a:lnTo>
                      <a:lnTo>
                        <a:pt x="237" y="133"/>
                      </a:lnTo>
                      <a:lnTo>
                        <a:pt x="292" y="110"/>
                      </a:lnTo>
                      <a:lnTo>
                        <a:pt x="322" y="105"/>
                      </a:lnTo>
                      <a:lnTo>
                        <a:pt x="342" y="102"/>
                      </a:lnTo>
                      <a:lnTo>
                        <a:pt x="363" y="100"/>
                      </a:lnTo>
                      <a:lnTo>
                        <a:pt x="381" y="102"/>
                      </a:lnTo>
                      <a:lnTo>
                        <a:pt x="400" y="103"/>
                      </a:lnTo>
                      <a:lnTo>
                        <a:pt x="431" y="109"/>
                      </a:lnTo>
                      <a:lnTo>
                        <a:pt x="487" y="132"/>
                      </a:lnTo>
                      <a:lnTo>
                        <a:pt x="536" y="166"/>
                      </a:lnTo>
                      <a:lnTo>
                        <a:pt x="576" y="211"/>
                      </a:lnTo>
                      <a:lnTo>
                        <a:pt x="592" y="237"/>
                      </a:lnTo>
                      <a:lnTo>
                        <a:pt x="605" y="264"/>
                      </a:lnTo>
                      <a:lnTo>
                        <a:pt x="622" y="328"/>
                      </a:lnTo>
                      <a:lnTo>
                        <a:pt x="624" y="361"/>
                      </a:lnTo>
                      <a:lnTo>
                        <a:pt x="622" y="386"/>
                      </a:lnTo>
                      <a:lnTo>
                        <a:pt x="612" y="438"/>
                      </a:lnTo>
                      <a:lnTo>
                        <a:pt x="592" y="484"/>
                      </a:lnTo>
                      <a:lnTo>
                        <a:pt x="563" y="526"/>
                      </a:lnTo>
                      <a:lnTo>
                        <a:pt x="529" y="561"/>
                      </a:lnTo>
                      <a:lnTo>
                        <a:pt x="487" y="589"/>
                      </a:lnTo>
                      <a:lnTo>
                        <a:pt x="441" y="608"/>
                      </a:lnTo>
                      <a:lnTo>
                        <a:pt x="389" y="619"/>
                      </a:lnTo>
                      <a:lnTo>
                        <a:pt x="363" y="619"/>
                      </a:lnTo>
                      <a:close/>
                    </a:path>
                  </a:pathLst>
                </a:custGeom>
                <a:solidFill>
                  <a:srgbClr val="70D5E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4" name="Freeform 12">
                  <a:extLst>
                    <a:ext uri="{FF2B5EF4-FFF2-40B4-BE49-F238E27FC236}">
                      <a16:creationId xmlns:a16="http://schemas.microsoft.com/office/drawing/2014/main" id="{A6864296-1FB1-4323-ACB1-5E27CBEDA55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16" y="1006"/>
                  <a:ext cx="70" cy="99"/>
                </a:xfrm>
                <a:custGeom>
                  <a:avLst/>
                  <a:gdLst>
                    <a:gd name="T0" fmla="*/ 194 w 209"/>
                    <a:gd name="T1" fmla="*/ 245 h 298"/>
                    <a:gd name="T2" fmla="*/ 95 w 209"/>
                    <a:gd name="T3" fmla="*/ 183 h 298"/>
                    <a:gd name="T4" fmla="*/ 91 w 209"/>
                    <a:gd name="T5" fmla="*/ 167 h 298"/>
                    <a:gd name="T6" fmla="*/ 78 w 209"/>
                    <a:gd name="T7" fmla="*/ 156 h 298"/>
                    <a:gd name="T8" fmla="*/ 83 w 209"/>
                    <a:gd name="T9" fmla="*/ 31 h 298"/>
                    <a:gd name="T10" fmla="*/ 82 w 209"/>
                    <a:gd name="T11" fmla="*/ 19 h 298"/>
                    <a:gd name="T12" fmla="*/ 66 w 209"/>
                    <a:gd name="T13" fmla="*/ 3 h 298"/>
                    <a:gd name="T14" fmla="*/ 54 w 209"/>
                    <a:gd name="T15" fmla="*/ 0 h 298"/>
                    <a:gd name="T16" fmla="*/ 43 w 209"/>
                    <a:gd name="T17" fmla="*/ 2 h 298"/>
                    <a:gd name="T18" fmla="*/ 27 w 209"/>
                    <a:gd name="T19" fmla="*/ 18 h 298"/>
                    <a:gd name="T20" fmla="*/ 26 w 209"/>
                    <a:gd name="T21" fmla="*/ 29 h 298"/>
                    <a:gd name="T22" fmla="*/ 20 w 209"/>
                    <a:gd name="T23" fmla="*/ 153 h 298"/>
                    <a:gd name="T24" fmla="*/ 11 w 209"/>
                    <a:gd name="T25" fmla="*/ 160 h 298"/>
                    <a:gd name="T26" fmla="*/ 1 w 209"/>
                    <a:gd name="T27" fmla="*/ 180 h 298"/>
                    <a:gd name="T28" fmla="*/ 0 w 209"/>
                    <a:gd name="T29" fmla="*/ 192 h 298"/>
                    <a:gd name="T30" fmla="*/ 1 w 209"/>
                    <a:gd name="T31" fmla="*/ 202 h 298"/>
                    <a:gd name="T32" fmla="*/ 8 w 209"/>
                    <a:gd name="T33" fmla="*/ 219 h 298"/>
                    <a:gd name="T34" fmla="*/ 21 w 209"/>
                    <a:gd name="T35" fmla="*/ 232 h 298"/>
                    <a:gd name="T36" fmla="*/ 39 w 209"/>
                    <a:gd name="T37" fmla="*/ 239 h 298"/>
                    <a:gd name="T38" fmla="*/ 49 w 209"/>
                    <a:gd name="T39" fmla="*/ 241 h 298"/>
                    <a:gd name="T40" fmla="*/ 59 w 209"/>
                    <a:gd name="T41" fmla="*/ 239 h 298"/>
                    <a:gd name="T42" fmla="*/ 69 w 209"/>
                    <a:gd name="T43" fmla="*/ 235 h 298"/>
                    <a:gd name="T44" fmla="*/ 164 w 209"/>
                    <a:gd name="T45" fmla="*/ 294 h 298"/>
                    <a:gd name="T46" fmla="*/ 171 w 209"/>
                    <a:gd name="T47" fmla="*/ 298 h 298"/>
                    <a:gd name="T48" fmla="*/ 180 w 209"/>
                    <a:gd name="T49" fmla="*/ 298 h 298"/>
                    <a:gd name="T50" fmla="*/ 187 w 209"/>
                    <a:gd name="T51" fmla="*/ 298 h 298"/>
                    <a:gd name="T52" fmla="*/ 199 w 209"/>
                    <a:gd name="T53" fmla="*/ 291 h 298"/>
                    <a:gd name="T54" fmla="*/ 205 w 209"/>
                    <a:gd name="T55" fmla="*/ 285 h 298"/>
                    <a:gd name="T56" fmla="*/ 209 w 209"/>
                    <a:gd name="T57" fmla="*/ 274 h 298"/>
                    <a:gd name="T58" fmla="*/ 203 w 209"/>
                    <a:gd name="T59" fmla="*/ 252 h 298"/>
                    <a:gd name="T60" fmla="*/ 194 w 209"/>
                    <a:gd name="T61" fmla="*/ 245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09" h="298">
                      <a:moveTo>
                        <a:pt x="194" y="245"/>
                      </a:moveTo>
                      <a:lnTo>
                        <a:pt x="95" y="183"/>
                      </a:lnTo>
                      <a:lnTo>
                        <a:pt x="91" y="167"/>
                      </a:lnTo>
                      <a:lnTo>
                        <a:pt x="78" y="156"/>
                      </a:lnTo>
                      <a:lnTo>
                        <a:pt x="83" y="31"/>
                      </a:lnTo>
                      <a:lnTo>
                        <a:pt x="82" y="19"/>
                      </a:lnTo>
                      <a:lnTo>
                        <a:pt x="66" y="3"/>
                      </a:lnTo>
                      <a:lnTo>
                        <a:pt x="54" y="0"/>
                      </a:lnTo>
                      <a:lnTo>
                        <a:pt x="43" y="2"/>
                      </a:lnTo>
                      <a:lnTo>
                        <a:pt x="27" y="18"/>
                      </a:lnTo>
                      <a:lnTo>
                        <a:pt x="26" y="29"/>
                      </a:lnTo>
                      <a:lnTo>
                        <a:pt x="20" y="153"/>
                      </a:lnTo>
                      <a:lnTo>
                        <a:pt x="11" y="160"/>
                      </a:lnTo>
                      <a:lnTo>
                        <a:pt x="1" y="180"/>
                      </a:lnTo>
                      <a:lnTo>
                        <a:pt x="0" y="192"/>
                      </a:lnTo>
                      <a:lnTo>
                        <a:pt x="1" y="202"/>
                      </a:lnTo>
                      <a:lnTo>
                        <a:pt x="8" y="219"/>
                      </a:lnTo>
                      <a:lnTo>
                        <a:pt x="21" y="232"/>
                      </a:lnTo>
                      <a:lnTo>
                        <a:pt x="39" y="239"/>
                      </a:lnTo>
                      <a:lnTo>
                        <a:pt x="49" y="241"/>
                      </a:lnTo>
                      <a:lnTo>
                        <a:pt x="59" y="239"/>
                      </a:lnTo>
                      <a:lnTo>
                        <a:pt x="69" y="235"/>
                      </a:lnTo>
                      <a:lnTo>
                        <a:pt x="164" y="294"/>
                      </a:lnTo>
                      <a:lnTo>
                        <a:pt x="171" y="298"/>
                      </a:lnTo>
                      <a:lnTo>
                        <a:pt x="180" y="298"/>
                      </a:lnTo>
                      <a:lnTo>
                        <a:pt x="187" y="298"/>
                      </a:lnTo>
                      <a:lnTo>
                        <a:pt x="199" y="291"/>
                      </a:lnTo>
                      <a:lnTo>
                        <a:pt x="205" y="285"/>
                      </a:lnTo>
                      <a:lnTo>
                        <a:pt x="209" y="274"/>
                      </a:lnTo>
                      <a:lnTo>
                        <a:pt x="203" y="252"/>
                      </a:lnTo>
                      <a:lnTo>
                        <a:pt x="194" y="245"/>
                      </a:lnTo>
                      <a:close/>
                    </a:path>
                  </a:pathLst>
                </a:custGeom>
                <a:solidFill>
                  <a:srgbClr val="70D5E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</p:grpSp>
      </p:grpSp>
      <p:pic>
        <p:nvPicPr>
          <p:cNvPr id="2052" name="Picture 4">
            <a:extLst>
              <a:ext uri="{FF2B5EF4-FFF2-40B4-BE49-F238E27FC236}">
                <a16:creationId xmlns:a16="http://schemas.microsoft.com/office/drawing/2014/main" id="{87CFA206-A179-1D5B-4B07-8F6EABC7F2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013" y="1241275"/>
            <a:ext cx="7346053" cy="4375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9F08AEE-D4AA-5E10-8868-0F17B1D33E6B}"/>
              </a:ext>
            </a:extLst>
          </p:cNvPr>
          <p:cNvSpPr txBox="1"/>
          <p:nvPr/>
        </p:nvSpPr>
        <p:spPr>
          <a:xfrm>
            <a:off x="2542077" y="5838462"/>
            <a:ext cx="9029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j-ea"/>
                <a:ea typeface="+mj-ea"/>
              </a:rPr>
              <a:t>Preferred purchase items                                                   amount of discount by means</a:t>
            </a:r>
            <a:endParaRPr lang="ko-KR" altLang="en-US" dirty="0">
              <a:latin typeface="+mj-ea"/>
              <a:ea typeface="+mj-ea"/>
            </a:endParaRP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6A893B41-FC11-E2EA-BE0D-D48EB18ADC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2600" y="1574338"/>
            <a:ext cx="3848100" cy="358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77330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D5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>
            <a:off x="0" y="0"/>
            <a:ext cx="12394096" cy="7076661"/>
            <a:chOff x="0" y="-18471"/>
            <a:chExt cx="12079224" cy="6748455"/>
          </a:xfrm>
        </p:grpSpPr>
        <p:sp>
          <p:nvSpPr>
            <p:cNvPr id="7" name="사각형: 둥근 한쪽 모서리 6">
              <a:extLst>
                <a:ext uri="{FF2B5EF4-FFF2-40B4-BE49-F238E27FC236}">
                  <a16:creationId xmlns:a16="http://schemas.microsoft.com/office/drawing/2014/main" id="{71E05BED-4C2B-4E7F-BA61-F313FA5A5967}"/>
                </a:ext>
              </a:extLst>
            </p:cNvPr>
            <p:cNvSpPr/>
            <p:nvPr/>
          </p:nvSpPr>
          <p:spPr>
            <a:xfrm flipV="1">
              <a:off x="0" y="0"/>
              <a:ext cx="12079224" cy="6729984"/>
            </a:xfrm>
            <a:prstGeom prst="round1Rect">
              <a:avLst>
                <a:gd name="adj" fmla="val 2760"/>
              </a:avLst>
            </a:prstGeom>
            <a:solidFill>
              <a:schemeClr val="bg1">
                <a:alpha val="30000"/>
              </a:schemeClr>
            </a:solidFill>
            <a:ln w="12700">
              <a:solidFill>
                <a:schemeClr val="bg1">
                  <a:alpha val="2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사각형: 둥근 한쪽 모서리 5">
              <a:extLst>
                <a:ext uri="{FF2B5EF4-FFF2-40B4-BE49-F238E27FC236}">
                  <a16:creationId xmlns:a16="http://schemas.microsoft.com/office/drawing/2014/main" id="{F9C8B8D8-464C-4696-AD42-E043A39F11F4}"/>
                </a:ext>
              </a:extLst>
            </p:cNvPr>
            <p:cNvSpPr/>
            <p:nvPr/>
          </p:nvSpPr>
          <p:spPr>
            <a:xfrm flipV="1">
              <a:off x="0" y="0"/>
              <a:ext cx="11887200" cy="6556248"/>
            </a:xfrm>
            <a:prstGeom prst="round1Rect">
              <a:avLst>
                <a:gd name="adj" fmla="val 3524"/>
              </a:avLst>
            </a:prstGeom>
            <a:solidFill>
              <a:schemeClr val="bg1"/>
            </a:solidFill>
            <a:ln>
              <a:noFill/>
            </a:ln>
            <a:effectLst>
              <a:outerShdw blurRad="177800" dist="635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>
                  <a:solidFill>
                    <a:prstClr val="white"/>
                  </a:solidFill>
                </a:rPr>
                <a:t>ㅇ</a:t>
              </a: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DE1A3A5A-9DE3-4FDC-B6DF-4B0D04D40DEF}"/>
                </a:ext>
              </a:extLst>
            </p:cNvPr>
            <p:cNvSpPr/>
            <p:nvPr/>
          </p:nvSpPr>
          <p:spPr>
            <a:xfrm>
              <a:off x="0" y="-18471"/>
              <a:ext cx="11887200" cy="79952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 latinLnBrk="0">
                <a:defRPr/>
              </a:pPr>
              <a:endParaRPr lang="en-US" altLang="ko-KR" sz="20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+mn-ea"/>
              </a:endParaRPr>
            </a:p>
            <a:p>
              <a:pPr lvl="1" latinLnBrk="0">
                <a:defRPr/>
              </a:pPr>
              <a:r>
                <a:rPr lang="en-US" altLang="ko-KR" sz="2000" kern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+mn-ea"/>
                </a:rPr>
                <a:t>3. Clustering</a:t>
              </a:r>
              <a:r>
                <a:rPr lang="ko-KR" altLang="en-US" sz="2000" kern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+mn-ea"/>
                </a:rPr>
                <a:t> </a:t>
              </a:r>
              <a:r>
                <a:rPr lang="en-US" altLang="ko-KR" sz="2000" kern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+mn-ea"/>
                </a:rPr>
                <a:t>(k-means clustering)</a:t>
              </a:r>
            </a:p>
            <a:p>
              <a:pPr lvl="1" latinLnBrk="0">
                <a:defRPr/>
              </a:pPr>
              <a:endParaRPr lang="en-US" altLang="ko-KR" sz="20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852A8B15-DA56-4E6C-9107-418529756162}"/>
                </a:ext>
              </a:extLst>
            </p:cNvPr>
            <p:cNvSpPr/>
            <p:nvPr/>
          </p:nvSpPr>
          <p:spPr>
            <a:xfrm rot="10800000" flipV="1">
              <a:off x="11444700" y="264652"/>
              <a:ext cx="252000" cy="252000"/>
            </a:xfrm>
            <a:prstGeom prst="roundRect">
              <a:avLst/>
            </a:prstGeom>
            <a:solidFill>
              <a:srgbClr val="70D5EC"/>
            </a:solidFill>
            <a:ln>
              <a:noFill/>
            </a:ln>
            <a:effectLst>
              <a:outerShdw blurRad="50800" dist="38100" dir="5400000" algn="t" rotWithShape="0">
                <a:srgbClr val="70D5EC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>
                  <a:solidFill>
                    <a:prstClr val="white"/>
                  </a:solidFill>
                </a:rPr>
                <a:t>X</a:t>
              </a:r>
              <a:endParaRPr lang="ko-KR" altLang="en-US" sz="1050" dirty="0">
                <a:solidFill>
                  <a:prstClr val="white"/>
                </a:solidFill>
              </a:endParaRPr>
            </a:p>
          </p:txBody>
        </p: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7195719F-5149-471E-984D-09D556E4895C}"/>
                </a:ext>
              </a:extLst>
            </p:cNvPr>
            <p:cNvGrpSpPr/>
            <p:nvPr/>
          </p:nvGrpSpPr>
          <p:grpSpPr>
            <a:xfrm>
              <a:off x="11053053" y="264652"/>
              <a:ext cx="252000" cy="252000"/>
              <a:chOff x="11053053" y="175752"/>
              <a:chExt cx="252000" cy="252000"/>
            </a:xfrm>
          </p:grpSpPr>
          <p:sp>
            <p:nvSpPr>
              <p:cNvPr id="28" name="사각형: 둥근 모서리 27">
                <a:extLst>
                  <a:ext uri="{FF2B5EF4-FFF2-40B4-BE49-F238E27FC236}">
                    <a16:creationId xmlns:a16="http://schemas.microsoft.com/office/drawing/2014/main" id="{30A3868D-69D9-4D60-BE18-2184853101CB}"/>
                  </a:ext>
                </a:extLst>
              </p:cNvPr>
              <p:cNvSpPr/>
              <p:nvPr/>
            </p:nvSpPr>
            <p:spPr>
              <a:xfrm rot="10800000" flipV="1">
                <a:off x="11053053" y="175752"/>
                <a:ext cx="252000" cy="252000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 dirty="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2" name="Group 8">
                <a:extLst>
                  <a:ext uri="{FF2B5EF4-FFF2-40B4-BE49-F238E27FC236}">
                    <a16:creationId xmlns:a16="http://schemas.microsoft.com/office/drawing/2014/main" id="{AEBD1F02-B83C-4E35-94E5-8B919FF573D7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1112867" y="231488"/>
                <a:ext cx="132372" cy="140525"/>
                <a:chOff x="4594" y="900"/>
                <a:chExt cx="276" cy="293"/>
              </a:xfrm>
              <a:solidFill>
                <a:schemeClr val="tx1">
                  <a:lumMod val="50000"/>
                  <a:lumOff val="50000"/>
                </a:schemeClr>
              </a:solidFill>
            </p:grpSpPr>
            <p:sp>
              <p:nvSpPr>
                <p:cNvPr id="21" name="Freeform 9">
                  <a:extLst>
                    <a:ext uri="{FF2B5EF4-FFF2-40B4-BE49-F238E27FC236}">
                      <a16:creationId xmlns:a16="http://schemas.microsoft.com/office/drawing/2014/main" id="{5D083AC8-1964-4443-B936-637541132CA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94" y="900"/>
                  <a:ext cx="102" cy="91"/>
                </a:xfrm>
                <a:custGeom>
                  <a:avLst/>
                  <a:gdLst>
                    <a:gd name="T0" fmla="*/ 72 w 307"/>
                    <a:gd name="T1" fmla="*/ 263 h 273"/>
                    <a:gd name="T2" fmla="*/ 91 w 307"/>
                    <a:gd name="T3" fmla="*/ 236 h 273"/>
                    <a:gd name="T4" fmla="*/ 139 w 307"/>
                    <a:gd name="T5" fmla="*/ 187 h 273"/>
                    <a:gd name="T6" fmla="*/ 193 w 307"/>
                    <a:gd name="T7" fmla="*/ 148 h 273"/>
                    <a:gd name="T8" fmla="*/ 255 w 307"/>
                    <a:gd name="T9" fmla="*/ 119 h 273"/>
                    <a:gd name="T10" fmla="*/ 290 w 307"/>
                    <a:gd name="T11" fmla="*/ 110 h 273"/>
                    <a:gd name="T12" fmla="*/ 299 w 307"/>
                    <a:gd name="T13" fmla="*/ 106 h 273"/>
                    <a:gd name="T14" fmla="*/ 305 w 307"/>
                    <a:gd name="T15" fmla="*/ 97 h 273"/>
                    <a:gd name="T16" fmla="*/ 307 w 307"/>
                    <a:gd name="T17" fmla="*/ 87 h 273"/>
                    <a:gd name="T18" fmla="*/ 303 w 307"/>
                    <a:gd name="T19" fmla="*/ 77 h 273"/>
                    <a:gd name="T20" fmla="*/ 292 w 307"/>
                    <a:gd name="T21" fmla="*/ 60 h 273"/>
                    <a:gd name="T22" fmla="*/ 263 w 307"/>
                    <a:gd name="T23" fmla="*/ 33 h 273"/>
                    <a:gd name="T24" fmla="*/ 227 w 307"/>
                    <a:gd name="T25" fmla="*/ 13 h 273"/>
                    <a:gd name="T26" fmla="*/ 186 w 307"/>
                    <a:gd name="T27" fmla="*/ 1 h 273"/>
                    <a:gd name="T28" fmla="*/ 165 w 307"/>
                    <a:gd name="T29" fmla="*/ 0 h 273"/>
                    <a:gd name="T30" fmla="*/ 131 w 307"/>
                    <a:gd name="T31" fmla="*/ 3 h 273"/>
                    <a:gd name="T32" fmla="*/ 72 w 307"/>
                    <a:gd name="T33" fmla="*/ 27 h 273"/>
                    <a:gd name="T34" fmla="*/ 27 w 307"/>
                    <a:gd name="T35" fmla="*/ 72 h 273"/>
                    <a:gd name="T36" fmla="*/ 3 w 307"/>
                    <a:gd name="T37" fmla="*/ 131 h 273"/>
                    <a:gd name="T38" fmla="*/ 0 w 307"/>
                    <a:gd name="T39" fmla="*/ 164 h 273"/>
                    <a:gd name="T40" fmla="*/ 1 w 307"/>
                    <a:gd name="T41" fmla="*/ 192 h 273"/>
                    <a:gd name="T42" fmla="*/ 20 w 307"/>
                    <a:gd name="T43" fmla="*/ 243 h 273"/>
                    <a:gd name="T44" fmla="*/ 36 w 307"/>
                    <a:gd name="T45" fmla="*/ 266 h 273"/>
                    <a:gd name="T46" fmla="*/ 43 w 307"/>
                    <a:gd name="T47" fmla="*/ 273 h 273"/>
                    <a:gd name="T48" fmla="*/ 53 w 307"/>
                    <a:gd name="T49" fmla="*/ 273 h 273"/>
                    <a:gd name="T50" fmla="*/ 65 w 307"/>
                    <a:gd name="T51" fmla="*/ 271 h 273"/>
                    <a:gd name="T52" fmla="*/ 72 w 307"/>
                    <a:gd name="T53" fmla="*/ 263 h 2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3">
                      <a:moveTo>
                        <a:pt x="72" y="263"/>
                      </a:moveTo>
                      <a:lnTo>
                        <a:pt x="91" y="236"/>
                      </a:lnTo>
                      <a:lnTo>
                        <a:pt x="139" y="187"/>
                      </a:lnTo>
                      <a:lnTo>
                        <a:pt x="193" y="148"/>
                      </a:lnTo>
                      <a:lnTo>
                        <a:pt x="255" y="119"/>
                      </a:lnTo>
                      <a:lnTo>
                        <a:pt x="290" y="110"/>
                      </a:lnTo>
                      <a:lnTo>
                        <a:pt x="299" y="106"/>
                      </a:lnTo>
                      <a:lnTo>
                        <a:pt x="305" y="97"/>
                      </a:lnTo>
                      <a:lnTo>
                        <a:pt x="307" y="87"/>
                      </a:lnTo>
                      <a:lnTo>
                        <a:pt x="303" y="77"/>
                      </a:lnTo>
                      <a:lnTo>
                        <a:pt x="292" y="60"/>
                      </a:lnTo>
                      <a:lnTo>
                        <a:pt x="263" y="33"/>
                      </a:lnTo>
                      <a:lnTo>
                        <a:pt x="227" y="13"/>
                      </a:lnTo>
                      <a:lnTo>
                        <a:pt x="186" y="1"/>
                      </a:lnTo>
                      <a:lnTo>
                        <a:pt x="165" y="0"/>
                      </a:lnTo>
                      <a:lnTo>
                        <a:pt x="131" y="3"/>
                      </a:lnTo>
                      <a:lnTo>
                        <a:pt x="72" y="27"/>
                      </a:lnTo>
                      <a:lnTo>
                        <a:pt x="27" y="72"/>
                      </a:lnTo>
                      <a:lnTo>
                        <a:pt x="3" y="131"/>
                      </a:lnTo>
                      <a:lnTo>
                        <a:pt x="0" y="164"/>
                      </a:lnTo>
                      <a:lnTo>
                        <a:pt x="1" y="192"/>
                      </a:lnTo>
                      <a:lnTo>
                        <a:pt x="20" y="243"/>
                      </a:lnTo>
                      <a:lnTo>
                        <a:pt x="36" y="266"/>
                      </a:lnTo>
                      <a:lnTo>
                        <a:pt x="43" y="273"/>
                      </a:lnTo>
                      <a:lnTo>
                        <a:pt x="53" y="273"/>
                      </a:lnTo>
                      <a:lnTo>
                        <a:pt x="65" y="271"/>
                      </a:lnTo>
                      <a:lnTo>
                        <a:pt x="72" y="263"/>
                      </a:lnTo>
                      <a:close/>
                    </a:path>
                  </a:pathLst>
                </a:custGeom>
                <a:solidFill>
                  <a:srgbClr val="70D5E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2" name="Freeform 10">
                  <a:extLst>
                    <a:ext uri="{FF2B5EF4-FFF2-40B4-BE49-F238E27FC236}">
                      <a16:creationId xmlns:a16="http://schemas.microsoft.com/office/drawing/2014/main" id="{9D800F43-DF2D-4198-8E75-ACA0153BD07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8" y="900"/>
                  <a:ext cx="102" cy="90"/>
                </a:xfrm>
                <a:custGeom>
                  <a:avLst/>
                  <a:gdLst>
                    <a:gd name="T0" fmla="*/ 143 w 307"/>
                    <a:gd name="T1" fmla="*/ 0 h 271"/>
                    <a:gd name="T2" fmla="*/ 121 w 307"/>
                    <a:gd name="T3" fmla="*/ 1 h 271"/>
                    <a:gd name="T4" fmla="*/ 81 w 307"/>
                    <a:gd name="T5" fmla="*/ 11 h 271"/>
                    <a:gd name="T6" fmla="*/ 46 w 307"/>
                    <a:gd name="T7" fmla="*/ 31 h 271"/>
                    <a:gd name="T8" fmla="*/ 16 w 307"/>
                    <a:gd name="T9" fmla="*/ 60 h 271"/>
                    <a:gd name="T10" fmla="*/ 4 w 307"/>
                    <a:gd name="T11" fmla="*/ 76 h 271"/>
                    <a:gd name="T12" fmla="*/ 0 w 307"/>
                    <a:gd name="T13" fmla="*/ 86 h 271"/>
                    <a:gd name="T14" fmla="*/ 3 w 307"/>
                    <a:gd name="T15" fmla="*/ 96 h 271"/>
                    <a:gd name="T16" fmla="*/ 9 w 307"/>
                    <a:gd name="T17" fmla="*/ 106 h 271"/>
                    <a:gd name="T18" fmla="*/ 19 w 307"/>
                    <a:gd name="T19" fmla="*/ 110 h 271"/>
                    <a:gd name="T20" fmla="*/ 52 w 307"/>
                    <a:gd name="T21" fmla="*/ 119 h 271"/>
                    <a:gd name="T22" fmla="*/ 115 w 307"/>
                    <a:gd name="T23" fmla="*/ 148 h 271"/>
                    <a:gd name="T24" fmla="*/ 170 w 307"/>
                    <a:gd name="T25" fmla="*/ 187 h 271"/>
                    <a:gd name="T26" fmla="*/ 218 w 307"/>
                    <a:gd name="T27" fmla="*/ 234 h 271"/>
                    <a:gd name="T28" fmla="*/ 237 w 307"/>
                    <a:gd name="T29" fmla="*/ 261 h 271"/>
                    <a:gd name="T30" fmla="*/ 245 w 307"/>
                    <a:gd name="T31" fmla="*/ 270 h 271"/>
                    <a:gd name="T32" fmla="*/ 255 w 307"/>
                    <a:gd name="T33" fmla="*/ 271 h 271"/>
                    <a:gd name="T34" fmla="*/ 266 w 307"/>
                    <a:gd name="T35" fmla="*/ 270 h 271"/>
                    <a:gd name="T36" fmla="*/ 274 w 307"/>
                    <a:gd name="T37" fmla="*/ 263 h 271"/>
                    <a:gd name="T38" fmla="*/ 289 w 307"/>
                    <a:gd name="T39" fmla="*/ 241 h 271"/>
                    <a:gd name="T40" fmla="*/ 306 w 307"/>
                    <a:gd name="T41" fmla="*/ 191 h 271"/>
                    <a:gd name="T42" fmla="*/ 307 w 307"/>
                    <a:gd name="T43" fmla="*/ 164 h 271"/>
                    <a:gd name="T44" fmla="*/ 306 w 307"/>
                    <a:gd name="T45" fmla="*/ 131 h 271"/>
                    <a:gd name="T46" fmla="*/ 280 w 307"/>
                    <a:gd name="T47" fmla="*/ 72 h 271"/>
                    <a:gd name="T48" fmla="*/ 235 w 307"/>
                    <a:gd name="T49" fmla="*/ 27 h 271"/>
                    <a:gd name="T50" fmla="*/ 178 w 307"/>
                    <a:gd name="T51" fmla="*/ 3 h 271"/>
                    <a:gd name="T52" fmla="*/ 143 w 307"/>
                    <a:gd name="T53" fmla="*/ 0 h 2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1">
                      <a:moveTo>
                        <a:pt x="143" y="0"/>
                      </a:moveTo>
                      <a:lnTo>
                        <a:pt x="121" y="1"/>
                      </a:lnTo>
                      <a:lnTo>
                        <a:pt x="81" y="11"/>
                      </a:lnTo>
                      <a:lnTo>
                        <a:pt x="46" y="31"/>
                      </a:lnTo>
                      <a:lnTo>
                        <a:pt x="16" y="60"/>
                      </a:lnTo>
                      <a:lnTo>
                        <a:pt x="4" y="76"/>
                      </a:lnTo>
                      <a:lnTo>
                        <a:pt x="0" y="86"/>
                      </a:lnTo>
                      <a:lnTo>
                        <a:pt x="3" y="96"/>
                      </a:lnTo>
                      <a:lnTo>
                        <a:pt x="9" y="106"/>
                      </a:lnTo>
                      <a:lnTo>
                        <a:pt x="19" y="110"/>
                      </a:lnTo>
                      <a:lnTo>
                        <a:pt x="52" y="119"/>
                      </a:lnTo>
                      <a:lnTo>
                        <a:pt x="115" y="148"/>
                      </a:lnTo>
                      <a:lnTo>
                        <a:pt x="170" y="187"/>
                      </a:lnTo>
                      <a:lnTo>
                        <a:pt x="218" y="234"/>
                      </a:lnTo>
                      <a:lnTo>
                        <a:pt x="237" y="261"/>
                      </a:lnTo>
                      <a:lnTo>
                        <a:pt x="245" y="270"/>
                      </a:lnTo>
                      <a:lnTo>
                        <a:pt x="255" y="271"/>
                      </a:lnTo>
                      <a:lnTo>
                        <a:pt x="266" y="270"/>
                      </a:lnTo>
                      <a:lnTo>
                        <a:pt x="274" y="263"/>
                      </a:lnTo>
                      <a:lnTo>
                        <a:pt x="289" y="241"/>
                      </a:lnTo>
                      <a:lnTo>
                        <a:pt x="306" y="191"/>
                      </a:lnTo>
                      <a:lnTo>
                        <a:pt x="307" y="164"/>
                      </a:lnTo>
                      <a:lnTo>
                        <a:pt x="306" y="131"/>
                      </a:lnTo>
                      <a:lnTo>
                        <a:pt x="280" y="72"/>
                      </a:lnTo>
                      <a:lnTo>
                        <a:pt x="235" y="27"/>
                      </a:lnTo>
                      <a:lnTo>
                        <a:pt x="178" y="3"/>
                      </a:lnTo>
                      <a:lnTo>
                        <a:pt x="143" y="0"/>
                      </a:lnTo>
                      <a:close/>
                    </a:path>
                  </a:pathLst>
                </a:custGeom>
                <a:solidFill>
                  <a:srgbClr val="70D5E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3" name="Freeform 11">
                  <a:extLst>
                    <a:ext uri="{FF2B5EF4-FFF2-40B4-BE49-F238E27FC236}">
                      <a16:creationId xmlns:a16="http://schemas.microsoft.com/office/drawing/2014/main" id="{EEB598CB-04D3-444D-B57C-6E0F8C3F444E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612" y="947"/>
                  <a:ext cx="241" cy="246"/>
                </a:xfrm>
                <a:custGeom>
                  <a:avLst/>
                  <a:gdLst>
                    <a:gd name="T0" fmla="*/ 722 w 725"/>
                    <a:gd name="T1" fmla="*/ 313 h 737"/>
                    <a:gd name="T2" fmla="*/ 679 w 725"/>
                    <a:gd name="T3" fmla="*/ 187 h 737"/>
                    <a:gd name="T4" fmla="*/ 604 w 725"/>
                    <a:gd name="T5" fmla="*/ 90 h 737"/>
                    <a:gd name="T6" fmla="*/ 459 w 725"/>
                    <a:gd name="T7" fmla="*/ 13 h 737"/>
                    <a:gd name="T8" fmla="*/ 390 w 725"/>
                    <a:gd name="T9" fmla="*/ 1 h 737"/>
                    <a:gd name="T10" fmla="*/ 334 w 725"/>
                    <a:gd name="T11" fmla="*/ 1 h 737"/>
                    <a:gd name="T12" fmla="*/ 263 w 725"/>
                    <a:gd name="T13" fmla="*/ 13 h 737"/>
                    <a:gd name="T14" fmla="*/ 120 w 725"/>
                    <a:gd name="T15" fmla="*/ 92 h 737"/>
                    <a:gd name="T16" fmla="*/ 45 w 725"/>
                    <a:gd name="T17" fmla="*/ 188 h 737"/>
                    <a:gd name="T18" fmla="*/ 3 w 725"/>
                    <a:gd name="T19" fmla="*/ 313 h 737"/>
                    <a:gd name="T20" fmla="*/ 2 w 725"/>
                    <a:gd name="T21" fmla="*/ 399 h 737"/>
                    <a:gd name="T22" fmla="*/ 51 w 725"/>
                    <a:gd name="T23" fmla="*/ 543 h 737"/>
                    <a:gd name="T24" fmla="*/ 123 w 725"/>
                    <a:gd name="T25" fmla="*/ 630 h 737"/>
                    <a:gd name="T26" fmla="*/ 84 w 725"/>
                    <a:gd name="T27" fmla="*/ 687 h 737"/>
                    <a:gd name="T28" fmla="*/ 103 w 725"/>
                    <a:gd name="T29" fmla="*/ 729 h 737"/>
                    <a:gd name="T30" fmla="*/ 126 w 725"/>
                    <a:gd name="T31" fmla="*/ 737 h 737"/>
                    <a:gd name="T32" fmla="*/ 153 w 725"/>
                    <a:gd name="T33" fmla="*/ 727 h 737"/>
                    <a:gd name="T34" fmla="*/ 189 w 725"/>
                    <a:gd name="T35" fmla="*/ 677 h 737"/>
                    <a:gd name="T36" fmla="*/ 316 w 725"/>
                    <a:gd name="T37" fmla="*/ 719 h 737"/>
                    <a:gd name="T38" fmla="*/ 409 w 725"/>
                    <a:gd name="T39" fmla="*/ 719 h 737"/>
                    <a:gd name="T40" fmla="*/ 536 w 725"/>
                    <a:gd name="T41" fmla="*/ 677 h 737"/>
                    <a:gd name="T42" fmla="*/ 572 w 725"/>
                    <a:gd name="T43" fmla="*/ 727 h 737"/>
                    <a:gd name="T44" fmla="*/ 599 w 725"/>
                    <a:gd name="T45" fmla="*/ 737 h 737"/>
                    <a:gd name="T46" fmla="*/ 622 w 725"/>
                    <a:gd name="T47" fmla="*/ 729 h 737"/>
                    <a:gd name="T48" fmla="*/ 640 w 725"/>
                    <a:gd name="T49" fmla="*/ 687 h 737"/>
                    <a:gd name="T50" fmla="*/ 602 w 725"/>
                    <a:gd name="T51" fmla="*/ 630 h 737"/>
                    <a:gd name="T52" fmla="*/ 674 w 725"/>
                    <a:gd name="T53" fmla="*/ 543 h 737"/>
                    <a:gd name="T54" fmla="*/ 723 w 725"/>
                    <a:gd name="T55" fmla="*/ 399 h 737"/>
                    <a:gd name="T56" fmla="*/ 363 w 725"/>
                    <a:gd name="T57" fmla="*/ 619 h 737"/>
                    <a:gd name="T58" fmla="*/ 285 w 725"/>
                    <a:gd name="T59" fmla="*/ 608 h 737"/>
                    <a:gd name="T60" fmla="*/ 197 w 725"/>
                    <a:gd name="T61" fmla="*/ 561 h 737"/>
                    <a:gd name="T62" fmla="*/ 133 w 725"/>
                    <a:gd name="T63" fmla="*/ 484 h 737"/>
                    <a:gd name="T64" fmla="*/ 103 w 725"/>
                    <a:gd name="T65" fmla="*/ 386 h 737"/>
                    <a:gd name="T66" fmla="*/ 103 w 725"/>
                    <a:gd name="T67" fmla="*/ 328 h 737"/>
                    <a:gd name="T68" fmla="*/ 133 w 725"/>
                    <a:gd name="T69" fmla="*/ 237 h 737"/>
                    <a:gd name="T70" fmla="*/ 188 w 725"/>
                    <a:gd name="T71" fmla="*/ 166 h 737"/>
                    <a:gd name="T72" fmla="*/ 292 w 725"/>
                    <a:gd name="T73" fmla="*/ 110 h 737"/>
                    <a:gd name="T74" fmla="*/ 342 w 725"/>
                    <a:gd name="T75" fmla="*/ 102 h 737"/>
                    <a:gd name="T76" fmla="*/ 381 w 725"/>
                    <a:gd name="T77" fmla="*/ 102 h 737"/>
                    <a:gd name="T78" fmla="*/ 431 w 725"/>
                    <a:gd name="T79" fmla="*/ 109 h 737"/>
                    <a:gd name="T80" fmla="*/ 536 w 725"/>
                    <a:gd name="T81" fmla="*/ 166 h 737"/>
                    <a:gd name="T82" fmla="*/ 592 w 725"/>
                    <a:gd name="T83" fmla="*/ 237 h 737"/>
                    <a:gd name="T84" fmla="*/ 622 w 725"/>
                    <a:gd name="T85" fmla="*/ 328 h 737"/>
                    <a:gd name="T86" fmla="*/ 622 w 725"/>
                    <a:gd name="T87" fmla="*/ 386 h 737"/>
                    <a:gd name="T88" fmla="*/ 592 w 725"/>
                    <a:gd name="T89" fmla="*/ 484 h 737"/>
                    <a:gd name="T90" fmla="*/ 529 w 725"/>
                    <a:gd name="T91" fmla="*/ 561 h 737"/>
                    <a:gd name="T92" fmla="*/ 441 w 725"/>
                    <a:gd name="T93" fmla="*/ 608 h 737"/>
                    <a:gd name="T94" fmla="*/ 363 w 725"/>
                    <a:gd name="T95" fmla="*/ 619 h 7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725" h="737">
                      <a:moveTo>
                        <a:pt x="725" y="361"/>
                      </a:moveTo>
                      <a:lnTo>
                        <a:pt x="722" y="313"/>
                      </a:lnTo>
                      <a:lnTo>
                        <a:pt x="699" y="225"/>
                      </a:lnTo>
                      <a:lnTo>
                        <a:pt x="679" y="187"/>
                      </a:lnTo>
                      <a:lnTo>
                        <a:pt x="659" y="151"/>
                      </a:lnTo>
                      <a:lnTo>
                        <a:pt x="604" y="90"/>
                      </a:lnTo>
                      <a:lnTo>
                        <a:pt x="536" y="44"/>
                      </a:lnTo>
                      <a:lnTo>
                        <a:pt x="459" y="13"/>
                      </a:lnTo>
                      <a:lnTo>
                        <a:pt x="418" y="4"/>
                      </a:lnTo>
                      <a:lnTo>
                        <a:pt x="390" y="1"/>
                      </a:lnTo>
                      <a:lnTo>
                        <a:pt x="363" y="0"/>
                      </a:lnTo>
                      <a:lnTo>
                        <a:pt x="334" y="1"/>
                      </a:lnTo>
                      <a:lnTo>
                        <a:pt x="305" y="5"/>
                      </a:lnTo>
                      <a:lnTo>
                        <a:pt x="263" y="13"/>
                      </a:lnTo>
                      <a:lnTo>
                        <a:pt x="187" y="44"/>
                      </a:lnTo>
                      <a:lnTo>
                        <a:pt x="120" y="92"/>
                      </a:lnTo>
                      <a:lnTo>
                        <a:pt x="67" y="152"/>
                      </a:lnTo>
                      <a:lnTo>
                        <a:pt x="45" y="188"/>
                      </a:lnTo>
                      <a:lnTo>
                        <a:pt x="25" y="227"/>
                      </a:lnTo>
                      <a:lnTo>
                        <a:pt x="3" y="313"/>
                      </a:lnTo>
                      <a:lnTo>
                        <a:pt x="0" y="361"/>
                      </a:lnTo>
                      <a:lnTo>
                        <a:pt x="2" y="399"/>
                      </a:lnTo>
                      <a:lnTo>
                        <a:pt x="19" y="476"/>
                      </a:lnTo>
                      <a:lnTo>
                        <a:pt x="51" y="543"/>
                      </a:lnTo>
                      <a:lnTo>
                        <a:pt x="96" y="604"/>
                      </a:lnTo>
                      <a:lnTo>
                        <a:pt x="123" y="630"/>
                      </a:lnTo>
                      <a:lnTo>
                        <a:pt x="93" y="673"/>
                      </a:lnTo>
                      <a:lnTo>
                        <a:pt x="84" y="687"/>
                      </a:lnTo>
                      <a:lnTo>
                        <a:pt x="90" y="719"/>
                      </a:lnTo>
                      <a:lnTo>
                        <a:pt x="103" y="729"/>
                      </a:lnTo>
                      <a:lnTo>
                        <a:pt x="113" y="736"/>
                      </a:lnTo>
                      <a:lnTo>
                        <a:pt x="126" y="737"/>
                      </a:lnTo>
                      <a:lnTo>
                        <a:pt x="136" y="736"/>
                      </a:lnTo>
                      <a:lnTo>
                        <a:pt x="153" y="727"/>
                      </a:lnTo>
                      <a:lnTo>
                        <a:pt x="159" y="720"/>
                      </a:lnTo>
                      <a:lnTo>
                        <a:pt x="189" y="677"/>
                      </a:lnTo>
                      <a:lnTo>
                        <a:pt x="230" y="696"/>
                      </a:lnTo>
                      <a:lnTo>
                        <a:pt x="316" y="719"/>
                      </a:lnTo>
                      <a:lnTo>
                        <a:pt x="363" y="720"/>
                      </a:lnTo>
                      <a:lnTo>
                        <a:pt x="409" y="719"/>
                      </a:lnTo>
                      <a:lnTo>
                        <a:pt x="495" y="696"/>
                      </a:lnTo>
                      <a:lnTo>
                        <a:pt x="536" y="677"/>
                      </a:lnTo>
                      <a:lnTo>
                        <a:pt x="566" y="720"/>
                      </a:lnTo>
                      <a:lnTo>
                        <a:pt x="572" y="727"/>
                      </a:lnTo>
                      <a:lnTo>
                        <a:pt x="589" y="736"/>
                      </a:lnTo>
                      <a:lnTo>
                        <a:pt x="599" y="737"/>
                      </a:lnTo>
                      <a:lnTo>
                        <a:pt x="612" y="736"/>
                      </a:lnTo>
                      <a:lnTo>
                        <a:pt x="622" y="729"/>
                      </a:lnTo>
                      <a:lnTo>
                        <a:pt x="635" y="719"/>
                      </a:lnTo>
                      <a:lnTo>
                        <a:pt x="640" y="687"/>
                      </a:lnTo>
                      <a:lnTo>
                        <a:pt x="633" y="673"/>
                      </a:lnTo>
                      <a:lnTo>
                        <a:pt x="602" y="630"/>
                      </a:lnTo>
                      <a:lnTo>
                        <a:pt x="630" y="604"/>
                      </a:lnTo>
                      <a:lnTo>
                        <a:pt x="674" y="543"/>
                      </a:lnTo>
                      <a:lnTo>
                        <a:pt x="706" y="476"/>
                      </a:lnTo>
                      <a:lnTo>
                        <a:pt x="723" y="399"/>
                      </a:lnTo>
                      <a:lnTo>
                        <a:pt x="725" y="361"/>
                      </a:lnTo>
                      <a:close/>
                      <a:moveTo>
                        <a:pt x="363" y="619"/>
                      </a:moveTo>
                      <a:lnTo>
                        <a:pt x="335" y="619"/>
                      </a:lnTo>
                      <a:lnTo>
                        <a:pt x="285" y="608"/>
                      </a:lnTo>
                      <a:lnTo>
                        <a:pt x="239" y="589"/>
                      </a:lnTo>
                      <a:lnTo>
                        <a:pt x="197" y="561"/>
                      </a:lnTo>
                      <a:lnTo>
                        <a:pt x="161" y="526"/>
                      </a:lnTo>
                      <a:lnTo>
                        <a:pt x="133" y="484"/>
                      </a:lnTo>
                      <a:lnTo>
                        <a:pt x="113" y="438"/>
                      </a:lnTo>
                      <a:lnTo>
                        <a:pt x="103" y="386"/>
                      </a:lnTo>
                      <a:lnTo>
                        <a:pt x="101" y="361"/>
                      </a:lnTo>
                      <a:lnTo>
                        <a:pt x="103" y="328"/>
                      </a:lnTo>
                      <a:lnTo>
                        <a:pt x="120" y="266"/>
                      </a:lnTo>
                      <a:lnTo>
                        <a:pt x="133" y="237"/>
                      </a:lnTo>
                      <a:lnTo>
                        <a:pt x="149" y="211"/>
                      </a:lnTo>
                      <a:lnTo>
                        <a:pt x="188" y="166"/>
                      </a:lnTo>
                      <a:lnTo>
                        <a:pt x="237" y="133"/>
                      </a:lnTo>
                      <a:lnTo>
                        <a:pt x="292" y="110"/>
                      </a:lnTo>
                      <a:lnTo>
                        <a:pt x="322" y="105"/>
                      </a:lnTo>
                      <a:lnTo>
                        <a:pt x="342" y="102"/>
                      </a:lnTo>
                      <a:lnTo>
                        <a:pt x="363" y="100"/>
                      </a:lnTo>
                      <a:lnTo>
                        <a:pt x="381" y="102"/>
                      </a:lnTo>
                      <a:lnTo>
                        <a:pt x="400" y="103"/>
                      </a:lnTo>
                      <a:lnTo>
                        <a:pt x="431" y="109"/>
                      </a:lnTo>
                      <a:lnTo>
                        <a:pt x="487" y="132"/>
                      </a:lnTo>
                      <a:lnTo>
                        <a:pt x="536" y="166"/>
                      </a:lnTo>
                      <a:lnTo>
                        <a:pt x="576" y="211"/>
                      </a:lnTo>
                      <a:lnTo>
                        <a:pt x="592" y="237"/>
                      </a:lnTo>
                      <a:lnTo>
                        <a:pt x="605" y="264"/>
                      </a:lnTo>
                      <a:lnTo>
                        <a:pt x="622" y="328"/>
                      </a:lnTo>
                      <a:lnTo>
                        <a:pt x="624" y="361"/>
                      </a:lnTo>
                      <a:lnTo>
                        <a:pt x="622" y="386"/>
                      </a:lnTo>
                      <a:lnTo>
                        <a:pt x="612" y="438"/>
                      </a:lnTo>
                      <a:lnTo>
                        <a:pt x="592" y="484"/>
                      </a:lnTo>
                      <a:lnTo>
                        <a:pt x="563" y="526"/>
                      </a:lnTo>
                      <a:lnTo>
                        <a:pt x="529" y="561"/>
                      </a:lnTo>
                      <a:lnTo>
                        <a:pt x="487" y="589"/>
                      </a:lnTo>
                      <a:lnTo>
                        <a:pt x="441" y="608"/>
                      </a:lnTo>
                      <a:lnTo>
                        <a:pt x="389" y="619"/>
                      </a:lnTo>
                      <a:lnTo>
                        <a:pt x="363" y="619"/>
                      </a:lnTo>
                      <a:close/>
                    </a:path>
                  </a:pathLst>
                </a:custGeom>
                <a:solidFill>
                  <a:srgbClr val="70D5E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4" name="Freeform 12">
                  <a:extLst>
                    <a:ext uri="{FF2B5EF4-FFF2-40B4-BE49-F238E27FC236}">
                      <a16:creationId xmlns:a16="http://schemas.microsoft.com/office/drawing/2014/main" id="{A6864296-1FB1-4323-ACB1-5E27CBEDA55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16" y="1006"/>
                  <a:ext cx="70" cy="99"/>
                </a:xfrm>
                <a:custGeom>
                  <a:avLst/>
                  <a:gdLst>
                    <a:gd name="T0" fmla="*/ 194 w 209"/>
                    <a:gd name="T1" fmla="*/ 245 h 298"/>
                    <a:gd name="T2" fmla="*/ 95 w 209"/>
                    <a:gd name="T3" fmla="*/ 183 h 298"/>
                    <a:gd name="T4" fmla="*/ 91 w 209"/>
                    <a:gd name="T5" fmla="*/ 167 h 298"/>
                    <a:gd name="T6" fmla="*/ 78 w 209"/>
                    <a:gd name="T7" fmla="*/ 156 h 298"/>
                    <a:gd name="T8" fmla="*/ 83 w 209"/>
                    <a:gd name="T9" fmla="*/ 31 h 298"/>
                    <a:gd name="T10" fmla="*/ 82 w 209"/>
                    <a:gd name="T11" fmla="*/ 19 h 298"/>
                    <a:gd name="T12" fmla="*/ 66 w 209"/>
                    <a:gd name="T13" fmla="*/ 3 h 298"/>
                    <a:gd name="T14" fmla="*/ 54 w 209"/>
                    <a:gd name="T15" fmla="*/ 0 h 298"/>
                    <a:gd name="T16" fmla="*/ 43 w 209"/>
                    <a:gd name="T17" fmla="*/ 2 h 298"/>
                    <a:gd name="T18" fmla="*/ 27 w 209"/>
                    <a:gd name="T19" fmla="*/ 18 h 298"/>
                    <a:gd name="T20" fmla="*/ 26 w 209"/>
                    <a:gd name="T21" fmla="*/ 29 h 298"/>
                    <a:gd name="T22" fmla="*/ 20 w 209"/>
                    <a:gd name="T23" fmla="*/ 153 h 298"/>
                    <a:gd name="T24" fmla="*/ 11 w 209"/>
                    <a:gd name="T25" fmla="*/ 160 h 298"/>
                    <a:gd name="T26" fmla="*/ 1 w 209"/>
                    <a:gd name="T27" fmla="*/ 180 h 298"/>
                    <a:gd name="T28" fmla="*/ 0 w 209"/>
                    <a:gd name="T29" fmla="*/ 192 h 298"/>
                    <a:gd name="T30" fmla="*/ 1 w 209"/>
                    <a:gd name="T31" fmla="*/ 202 h 298"/>
                    <a:gd name="T32" fmla="*/ 8 w 209"/>
                    <a:gd name="T33" fmla="*/ 219 h 298"/>
                    <a:gd name="T34" fmla="*/ 21 w 209"/>
                    <a:gd name="T35" fmla="*/ 232 h 298"/>
                    <a:gd name="T36" fmla="*/ 39 w 209"/>
                    <a:gd name="T37" fmla="*/ 239 h 298"/>
                    <a:gd name="T38" fmla="*/ 49 w 209"/>
                    <a:gd name="T39" fmla="*/ 241 h 298"/>
                    <a:gd name="T40" fmla="*/ 59 w 209"/>
                    <a:gd name="T41" fmla="*/ 239 h 298"/>
                    <a:gd name="T42" fmla="*/ 69 w 209"/>
                    <a:gd name="T43" fmla="*/ 235 h 298"/>
                    <a:gd name="T44" fmla="*/ 164 w 209"/>
                    <a:gd name="T45" fmla="*/ 294 h 298"/>
                    <a:gd name="T46" fmla="*/ 171 w 209"/>
                    <a:gd name="T47" fmla="*/ 298 h 298"/>
                    <a:gd name="T48" fmla="*/ 180 w 209"/>
                    <a:gd name="T49" fmla="*/ 298 h 298"/>
                    <a:gd name="T50" fmla="*/ 187 w 209"/>
                    <a:gd name="T51" fmla="*/ 298 h 298"/>
                    <a:gd name="T52" fmla="*/ 199 w 209"/>
                    <a:gd name="T53" fmla="*/ 291 h 298"/>
                    <a:gd name="T54" fmla="*/ 205 w 209"/>
                    <a:gd name="T55" fmla="*/ 285 h 298"/>
                    <a:gd name="T56" fmla="*/ 209 w 209"/>
                    <a:gd name="T57" fmla="*/ 274 h 298"/>
                    <a:gd name="T58" fmla="*/ 203 w 209"/>
                    <a:gd name="T59" fmla="*/ 252 h 298"/>
                    <a:gd name="T60" fmla="*/ 194 w 209"/>
                    <a:gd name="T61" fmla="*/ 245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09" h="298">
                      <a:moveTo>
                        <a:pt x="194" y="245"/>
                      </a:moveTo>
                      <a:lnTo>
                        <a:pt x="95" y="183"/>
                      </a:lnTo>
                      <a:lnTo>
                        <a:pt x="91" y="167"/>
                      </a:lnTo>
                      <a:lnTo>
                        <a:pt x="78" y="156"/>
                      </a:lnTo>
                      <a:lnTo>
                        <a:pt x="83" y="31"/>
                      </a:lnTo>
                      <a:lnTo>
                        <a:pt x="82" y="19"/>
                      </a:lnTo>
                      <a:lnTo>
                        <a:pt x="66" y="3"/>
                      </a:lnTo>
                      <a:lnTo>
                        <a:pt x="54" y="0"/>
                      </a:lnTo>
                      <a:lnTo>
                        <a:pt x="43" y="2"/>
                      </a:lnTo>
                      <a:lnTo>
                        <a:pt x="27" y="18"/>
                      </a:lnTo>
                      <a:lnTo>
                        <a:pt x="26" y="29"/>
                      </a:lnTo>
                      <a:lnTo>
                        <a:pt x="20" y="153"/>
                      </a:lnTo>
                      <a:lnTo>
                        <a:pt x="11" y="160"/>
                      </a:lnTo>
                      <a:lnTo>
                        <a:pt x="1" y="180"/>
                      </a:lnTo>
                      <a:lnTo>
                        <a:pt x="0" y="192"/>
                      </a:lnTo>
                      <a:lnTo>
                        <a:pt x="1" y="202"/>
                      </a:lnTo>
                      <a:lnTo>
                        <a:pt x="8" y="219"/>
                      </a:lnTo>
                      <a:lnTo>
                        <a:pt x="21" y="232"/>
                      </a:lnTo>
                      <a:lnTo>
                        <a:pt x="39" y="239"/>
                      </a:lnTo>
                      <a:lnTo>
                        <a:pt x="49" y="241"/>
                      </a:lnTo>
                      <a:lnTo>
                        <a:pt x="59" y="239"/>
                      </a:lnTo>
                      <a:lnTo>
                        <a:pt x="69" y="235"/>
                      </a:lnTo>
                      <a:lnTo>
                        <a:pt x="164" y="294"/>
                      </a:lnTo>
                      <a:lnTo>
                        <a:pt x="171" y="298"/>
                      </a:lnTo>
                      <a:lnTo>
                        <a:pt x="180" y="298"/>
                      </a:lnTo>
                      <a:lnTo>
                        <a:pt x="187" y="298"/>
                      </a:lnTo>
                      <a:lnTo>
                        <a:pt x="199" y="291"/>
                      </a:lnTo>
                      <a:lnTo>
                        <a:pt x="205" y="285"/>
                      </a:lnTo>
                      <a:lnTo>
                        <a:pt x="209" y="274"/>
                      </a:lnTo>
                      <a:lnTo>
                        <a:pt x="203" y="252"/>
                      </a:lnTo>
                      <a:lnTo>
                        <a:pt x="194" y="245"/>
                      </a:lnTo>
                      <a:close/>
                    </a:path>
                  </a:pathLst>
                </a:custGeom>
                <a:solidFill>
                  <a:srgbClr val="70D5E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</p:grp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A3ED8292-EE48-6197-B7D5-A2979BAD7B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716" y="983975"/>
            <a:ext cx="4600151" cy="243059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0675B372-C96C-48EE-549A-89C218A265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999382"/>
            <a:ext cx="4656483" cy="237263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3E666193-E815-03D9-C7BC-FC53EB898F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628" y="3741978"/>
            <a:ext cx="4514239" cy="239236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A12AFDB8-B2F4-4CD4-28A0-CFD8E5BF0B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3741978"/>
            <a:ext cx="4656483" cy="239236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0317FD3-20CB-5967-0BB7-216627DB3880}"/>
              </a:ext>
            </a:extLst>
          </p:cNvPr>
          <p:cNvSpPr txBox="1"/>
          <p:nvPr/>
        </p:nvSpPr>
        <p:spPr>
          <a:xfrm>
            <a:off x="2541357" y="6344260"/>
            <a:ext cx="73279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0" i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Number of family members, Number of children, Preferred brand, Marital status</a:t>
            </a:r>
            <a:endParaRPr lang="ko-KR" altLang="en-US" sz="14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24466452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2">
      <a:majorFont>
        <a:latin typeface="맑은 고딕"/>
        <a:ea typeface="나눔스퀘어_ac Bold"/>
        <a:cs typeface=""/>
      </a:majorFont>
      <a:minorFont>
        <a:latin typeface="맑은 고딕"/>
        <a:ea typeface="나눔스퀘어_ac Bol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1136</TotalTime>
  <Words>749</Words>
  <Application>Microsoft Office PowerPoint</Application>
  <PresentationFormat>와이드스크린</PresentationFormat>
  <Paragraphs>166</Paragraphs>
  <Slides>15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4" baseType="lpstr">
      <vt:lpstr>나눔스퀘어_ac</vt:lpstr>
      <vt:lpstr>나눔스퀘어_ac Bold</vt:lpstr>
      <vt:lpstr>나눔스퀘어_ac ExtraBold</vt:lpstr>
      <vt:lpstr>맑은 고딕</vt:lpstr>
      <vt:lpstr>Arial</vt:lpstr>
      <vt:lpstr>Avenir Next LT Pro</vt:lpstr>
      <vt:lpstr>Calibri</vt:lpstr>
      <vt:lpstr>Roboto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양세비</cp:lastModifiedBy>
  <cp:revision>14</cp:revision>
  <dcterms:created xsi:type="dcterms:W3CDTF">2022-04-20T15:27:56Z</dcterms:created>
  <dcterms:modified xsi:type="dcterms:W3CDTF">2022-05-26T08:50:04Z</dcterms:modified>
</cp:coreProperties>
</file>